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878" r:id="rId2"/>
    <p:sldId id="760" r:id="rId3"/>
    <p:sldId id="840" r:id="rId4"/>
    <p:sldId id="842" r:id="rId5"/>
    <p:sldId id="870" r:id="rId6"/>
    <p:sldId id="919" r:id="rId7"/>
    <p:sldId id="921" r:id="rId8"/>
    <p:sldId id="845" r:id="rId9"/>
    <p:sldId id="847" r:id="rId10"/>
    <p:sldId id="933" r:id="rId11"/>
    <p:sldId id="938" r:id="rId12"/>
    <p:sldId id="934" r:id="rId13"/>
    <p:sldId id="936" r:id="rId14"/>
    <p:sldId id="940" r:id="rId15"/>
    <p:sldId id="939" r:id="rId16"/>
    <p:sldId id="905" r:id="rId17"/>
    <p:sldId id="946" r:id="rId18"/>
    <p:sldId id="949" r:id="rId19"/>
    <p:sldId id="947" r:id="rId20"/>
    <p:sldId id="950" r:id="rId21"/>
    <p:sldId id="951" r:id="rId22"/>
    <p:sldId id="911" r:id="rId23"/>
    <p:sldId id="952" r:id="rId24"/>
    <p:sldId id="948" r:id="rId25"/>
    <p:sldId id="885" r:id="rId26"/>
    <p:sldId id="961" r:id="rId27"/>
    <p:sldId id="967" r:id="rId28"/>
    <p:sldId id="873" r:id="rId29"/>
    <p:sldId id="889" r:id="rId30"/>
    <p:sldId id="959" r:id="rId31"/>
    <p:sldId id="945" r:id="rId32"/>
    <p:sldId id="887" r:id="rId33"/>
    <p:sldId id="888" r:id="rId34"/>
    <p:sldId id="891" r:id="rId35"/>
    <p:sldId id="960" r:id="rId36"/>
    <p:sldId id="875" r:id="rId37"/>
    <p:sldId id="864" r:id="rId38"/>
    <p:sldId id="915" r:id="rId39"/>
    <p:sldId id="916" r:id="rId40"/>
    <p:sldId id="917" r:id="rId41"/>
    <p:sldId id="965" r:id="rId42"/>
    <p:sldId id="968" r:id="rId43"/>
    <p:sldId id="969" r:id="rId44"/>
    <p:sldId id="970" r:id="rId45"/>
    <p:sldId id="844" r:id="rId46"/>
    <p:sldId id="850" r:id="rId47"/>
    <p:sldId id="851" r:id="rId48"/>
    <p:sldId id="855" r:id="rId49"/>
    <p:sldId id="852" r:id="rId50"/>
    <p:sldId id="854" r:id="rId51"/>
    <p:sldId id="856" r:id="rId52"/>
    <p:sldId id="858" r:id="rId53"/>
    <p:sldId id="859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3D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14" autoAdjust="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09719-D61E-457A-9568-B68383E774C7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ED1DF-7475-4524-B3FA-552A969B5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22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933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866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348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830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47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33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864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34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1254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964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542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3233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9856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372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워드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라인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파이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 그래프 결과 글로 설명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워드 클라우드 설명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469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481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결과 설명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793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기간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수정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선거 기간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-&gt;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유세 기간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글을 짧게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416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961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011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101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맡은 역할만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8807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67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13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0603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063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5019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323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9352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9416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5260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5628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810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6810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8910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502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754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표 엑셀로 사진 찍어서 수정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수치만 표시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퍼센트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X)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표를 다음 페이지로 넘겨서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5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사용이유 한 줄로 줄이기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단어 설명 추가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예상 질문과 설명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CLI-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사용자의 명령어 입력을 기다리며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사용자의 명령어 입력이 완료되면 해당 명령어를 실행하고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결과를 문자열 형태로 출력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정형 데이터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통계적 분석에 사용될 수 있을만한 형태로 정리되고 가공된 데이터를 의미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RDBMS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JVM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JDK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984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플로우차트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번 비주얼로 바로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보내기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9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번 시각화로 붙이기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482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133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229FD-0763-4E52-8F69-E72F92CFF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1C4EBA-5ABC-4CE6-B090-0CCD562FA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7BD75-D259-47DF-A209-0F0759E6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114EEA-DD5F-46B9-9731-E72717174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E7D6E-9E8A-4E2C-ACBE-E38B3EE2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8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6987-A93C-40D7-A9F7-47EB01B6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7B4DB8-5EAB-4CA8-8B43-74BF8BBD6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4D67ED-9CEE-409A-948A-0BFAF813B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B7D151-6D6E-4FA3-B8F4-90187F82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DE9FE-C5F1-4F7E-BC3B-212541D2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77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33CD80-B81C-4E2B-87E9-822DC80CD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7E7479-30C8-4B47-8E94-712B571A4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8BDEE5-0916-4D3F-A55D-688A2116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D0BB52-90F4-4C77-A850-7E7C12FF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6CDA5-A79D-43D2-BBD7-A0B8288C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58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0490A-759A-47C0-8DDC-68624DE8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B4D11-AC50-4335-BE83-83835868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FF3757-DDB9-4F73-8593-8874665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485F8-F55A-4E37-9CC1-0EB3A26B2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FD4C5-6FEA-4D28-8527-EFB33A75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04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14733-87A3-4F3D-B72C-499B0AEC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145498-0A18-4429-AA9C-8CD16DCC0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6A58F8-CE07-4EE0-974D-2DF181723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88827-AF7B-4722-BBEF-2B022B37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85FDD-6EA7-4DE9-B67A-2A79869F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515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5EF0A-27EE-4A2B-9538-664DE1D86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CC8307-CD0F-43F1-BE0C-15399BA2D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982665-D501-45E9-A29D-AE6BC55D4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E2D7E2-990C-432B-BE55-951991D9E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B80BE-6E03-4561-8103-531CBB9E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5F86C0-7D09-4B94-BFDF-1999D3AC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42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03FAC-8A32-476E-84F1-B3E9BB76E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CB78D6-18F4-45F7-9AF7-30AFCE175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B5399B-DADD-4650-94E9-2729113CC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E77D96-2D2C-4F5C-A6A2-B8F8506D1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B8E329-7B53-4D3F-8FB4-EE79B4406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6EBB7E-291F-4201-B4AA-6DC6E9B3F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4C9AE9-3767-49B8-B72C-5C0BAF1D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C74239-DE36-482B-BD17-FE6C7855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82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EC939-7E27-48E4-A472-A2FE5C3B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557E9C-DC4A-46A0-9F86-87284512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9CA074-8A8C-4091-BB1F-5D875B45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68E1F3-7C02-4473-AD57-EDC3752D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78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4946AB-9407-4C48-93C1-2CB560CFE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2258D0-7AFF-47AF-BAA3-A62C278DF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43C94-6700-40C9-9BF0-A1D5C473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64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52A91-602D-4CC7-A2CF-0776722F9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E9B4A-97E4-447D-B230-E623A3A4C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ABE949-5ED0-405C-8C86-299ACA1C5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ADA249-32DC-46F1-83DD-D8B18BA7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7EFB7A-435E-4429-9433-3E92EFE6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99044B-0478-4118-BF83-FA31DD8C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8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5415D-CA8B-42D0-BC1A-BDDAE5B1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C580A7-5681-4D3C-9F88-A12FB2B9C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3967E0-D655-4E74-B262-0D8BA1DB6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2F7ACC-7FB2-401E-9986-8BAAA0D4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C7E53-83B4-4590-B360-0759C3A6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D3FF0F-9A6C-42D5-BF52-AA004ECA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425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3D9D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583A1C-53E7-438C-843C-AAB15264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34C58-E5A3-4523-991F-485A486FE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7560DF-6A1F-4BA1-899F-EA75EA239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ABC5B-CDB6-4C1B-84E4-11EC51EF39C6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7D493E-0D15-4DD2-BB73-595AA260D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5ED50-EA60-45B0-9EA2-107831A19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8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docs/tweets/search/api-reference/get-search-tweet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ko/3/tutorial/stdlib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ineware.co.kr/products/komoran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op2se1@gmail.com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nero8879@naver.com" TargetMode="External"/><Relationship Id="rId5" Type="http://schemas.openxmlformats.org/officeDocument/2006/relationships/hyperlink" Target="mailto:happykkk789@naver.com" TargetMode="External"/><Relationship Id="rId10" Type="http://schemas.openxmlformats.org/officeDocument/2006/relationships/image" Target="../media/image4.png"/><Relationship Id="rId4" Type="http://schemas.openxmlformats.org/officeDocument/2006/relationships/hyperlink" Target="mailto:leeyh5134@naver.com" TargetMode="External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oller.m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twitter.com/" TargetMode="External"/><Relationship Id="rId4" Type="http://schemas.openxmlformats.org/officeDocument/2006/relationships/hyperlink" Target="http://info.nec.go.kr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microsoft.com/office/2007/relationships/hdphoto" Target="../media/hdphoto1.wdp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hyperlink" Target="https://www.python.or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weetrend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protobuf/releases/download/v2.5.0/protobuf-2.5.0.tar.gz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-eu.apache.org/dist/hadoop/common/hadoop-3.2.0/" TargetMode="External"/><Relationship Id="rId4" Type="http://schemas.openxmlformats.org/officeDocument/2006/relationships/hyperlink" Target="https://hadoop.apache.org/docs/r3.2.0/hadoop-mapreduce-client/hadoop-mapreduce-client-core/dependency-analysis.html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apache.tt.co.kr/sqoop/1.4.7/sqoop-1.4.7.bin__hadoop-2.6.0.tar.gz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qoop.apache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info.nec.go.k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iadb.com/kb/ko/mariad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developer.twitter.com/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6EEC282-9289-470B-B4FE-CCE8F0A93531}"/>
              </a:ext>
            </a:extLst>
          </p:cNvPr>
          <p:cNvSpPr/>
          <p:nvPr/>
        </p:nvSpPr>
        <p:spPr>
          <a:xfrm>
            <a:off x="2571750" y="1590675"/>
            <a:ext cx="7048500" cy="1838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3ED9E-4B84-4CD6-B061-4EE76D506D9E}"/>
              </a:ext>
            </a:extLst>
          </p:cNvPr>
          <p:cNvSpPr/>
          <p:nvPr/>
        </p:nvSpPr>
        <p:spPr>
          <a:xfrm>
            <a:off x="2661600" y="1665000"/>
            <a:ext cx="6868800" cy="1764000"/>
          </a:xfrm>
          <a:prstGeom prst="rect">
            <a:avLst/>
          </a:prstGeom>
          <a:solidFill>
            <a:srgbClr val="7A7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</a:p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Twitter keyword Search API based the 19</a:t>
            </a:r>
            <a:r>
              <a:rPr lang="en-US" altLang="ko-KR" sz="2000" b="1" baseline="30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(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트위터 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기반 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득표율 비교 분석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0FED5D-F295-4C08-AEC8-94833AEF1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139923"/>
              </p:ext>
            </p:extLst>
          </p:nvPr>
        </p:nvGraphicFramePr>
        <p:xfrm>
          <a:off x="5857719" y="3422170"/>
          <a:ext cx="3672637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55">
                  <a:extLst>
                    <a:ext uri="{9D8B030D-6E8A-4147-A177-3AD203B41FA5}">
                      <a16:colId xmlns:a16="http://schemas.microsoft.com/office/drawing/2014/main" val="3741069749"/>
                    </a:ext>
                  </a:extLst>
                </a:gridCol>
                <a:gridCol w="2724582">
                  <a:extLst>
                    <a:ext uri="{9D8B030D-6E8A-4147-A177-3AD203B41FA5}">
                      <a16:colId xmlns:a16="http://schemas.microsoft.com/office/drawing/2014/main" val="2078644485"/>
                    </a:ext>
                  </a:extLst>
                </a:gridCol>
              </a:tblGrid>
              <a:tr h="292854">
                <a:tc>
                  <a:txBody>
                    <a:bodyPr/>
                    <a:lstStyle/>
                    <a:p>
                      <a:pPr algn="dist"/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과목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산학캡스톤디자인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1(2019-1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학기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4534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담당교수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정 현 </a:t>
                      </a: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숙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교 수 님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03678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팀명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브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이 아 이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(VI)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4614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이 석 준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(20165072)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46103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팀원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배 인 규 </a:t>
                      </a:r>
                      <a:r>
                        <a:rPr lang="en-US" altLang="ko-KR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(20165073)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04021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서 재 </a:t>
                      </a:r>
                      <a:r>
                        <a:rPr lang="ko-KR" altLang="en-US" sz="1400" b="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익</a:t>
                      </a:r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</a:t>
                      </a:r>
                      <a:r>
                        <a:rPr lang="en-US" altLang="ko-KR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20144773)</a:t>
                      </a:r>
                      <a:endParaRPr lang="en-US" altLang="ko-KR" sz="1400" b="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847229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발표자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이 윤 혁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(20165062)</a:t>
                      </a:r>
                      <a:endParaRPr lang="en-US" altLang="ko-KR" sz="1400" b="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72193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발표일자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2019.06.13.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06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709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Application of API</a:t>
            </a:r>
            <a:endParaRPr lang="en-US" altLang="ko-KR" sz="24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349623" y="1560464"/>
            <a:ext cx="447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Twitter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API</a:t>
            </a:r>
            <a:r>
              <a:rPr lang="ko-KR" altLang="en-US" sz="2000" b="1" dirty="0"/>
              <a:t> 발급</a:t>
            </a:r>
            <a:r>
              <a:rPr lang="en-US" altLang="ko-KR" sz="2000" b="1" dirty="0"/>
              <a:t>-2(</a:t>
            </a:r>
            <a:r>
              <a:rPr lang="ko-KR" altLang="en-US" sz="2000" b="1" dirty="0"/>
              <a:t>앱 생성</a:t>
            </a:r>
            <a:r>
              <a:rPr lang="en-US" altLang="ko-KR" sz="2000" b="1" dirty="0"/>
              <a:t>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E08623C-F722-475A-9F96-2C13AECD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3" y="2050093"/>
            <a:ext cx="2138474" cy="2478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918C45-4678-4A6C-8F7A-202BF996CB26}"/>
              </a:ext>
            </a:extLst>
          </p:cNvPr>
          <p:cNvSpPr/>
          <p:nvPr/>
        </p:nvSpPr>
        <p:spPr>
          <a:xfrm>
            <a:off x="1203232" y="3289230"/>
            <a:ext cx="292893" cy="321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071506F-1A7C-4719-B562-F37A34099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934" y="2336554"/>
            <a:ext cx="2157981" cy="70408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A22063F-17F2-40B6-8503-6718731D2E5E}"/>
              </a:ext>
            </a:extLst>
          </p:cNvPr>
          <p:cNvCxnSpPr>
            <a:cxnSpLocks/>
          </p:cNvCxnSpPr>
          <p:nvPr/>
        </p:nvCxnSpPr>
        <p:spPr>
          <a:xfrm>
            <a:off x="2518577" y="2602084"/>
            <a:ext cx="3370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6992CD-579B-42E0-8114-3370FA4DD9C2}"/>
              </a:ext>
            </a:extLst>
          </p:cNvPr>
          <p:cNvSpPr/>
          <p:nvPr/>
        </p:nvSpPr>
        <p:spPr>
          <a:xfrm>
            <a:off x="3626064" y="2719171"/>
            <a:ext cx="874434" cy="257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3E3EEB-76A6-4013-86D6-B79F6E101221}"/>
              </a:ext>
            </a:extLst>
          </p:cNvPr>
          <p:cNvSpPr/>
          <p:nvPr/>
        </p:nvSpPr>
        <p:spPr>
          <a:xfrm>
            <a:off x="5693788" y="2075179"/>
            <a:ext cx="6304418" cy="15451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*</a:t>
            </a:r>
            <a:r>
              <a:rPr lang="ko-KR" altLang="en-US" b="1" dirty="0"/>
              <a:t>필수</a:t>
            </a:r>
            <a:r>
              <a:rPr lang="en-US" altLang="ko-KR" b="1" dirty="0"/>
              <a:t>*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sz="1500" b="1" dirty="0"/>
              <a:t>App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name : </a:t>
            </a:r>
            <a:r>
              <a:rPr lang="ko-KR" altLang="en-US" sz="1500" b="1" dirty="0"/>
              <a:t>앱 이름</a:t>
            </a:r>
            <a:r>
              <a:rPr lang="en-US" altLang="ko-KR" sz="1400" dirty="0"/>
              <a:t>(~32</a:t>
            </a:r>
            <a:r>
              <a:rPr lang="ko-KR" altLang="en-US" sz="1400" dirty="0"/>
              <a:t>자</a:t>
            </a:r>
            <a:r>
              <a:rPr lang="en-US" altLang="ko-KR" sz="1400" dirty="0"/>
              <a:t>)</a:t>
            </a:r>
          </a:p>
          <a:p>
            <a:r>
              <a:rPr lang="en-US" altLang="ko-KR" sz="1500" b="1" dirty="0"/>
              <a:t>Application description : </a:t>
            </a:r>
            <a:r>
              <a:rPr lang="ko-KR" altLang="en-US" sz="1500" b="1" dirty="0"/>
              <a:t>앱에 대한 설명</a:t>
            </a:r>
            <a:r>
              <a:rPr lang="en-US" altLang="ko-KR" sz="1400" dirty="0"/>
              <a:t>(10~200</a:t>
            </a:r>
            <a:r>
              <a:rPr lang="ko-KR" altLang="en-US" sz="1400" dirty="0"/>
              <a:t>자</a:t>
            </a:r>
            <a:r>
              <a:rPr lang="en-US" altLang="ko-KR" sz="1400" dirty="0"/>
              <a:t>)</a:t>
            </a:r>
          </a:p>
          <a:p>
            <a:r>
              <a:rPr lang="en-US" altLang="ko-KR" sz="1500" b="1" dirty="0"/>
              <a:t>Website URL : </a:t>
            </a:r>
            <a:r>
              <a:rPr lang="ko-KR" altLang="en-US" sz="1500" b="1" dirty="0"/>
              <a:t>웹 사이트</a:t>
            </a:r>
            <a:r>
              <a:rPr lang="en-US" altLang="ko-KR" sz="1400" dirty="0"/>
              <a:t>(</a:t>
            </a:r>
            <a:r>
              <a:rPr lang="ko-KR" altLang="en-US" sz="1400" dirty="0"/>
              <a:t>작성한 트윗의 출처 표시 기능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altLang="ko-KR" dirty="0"/>
          </a:p>
          <a:p>
            <a:r>
              <a:rPr lang="en-US" altLang="ko-KR" sz="1500" b="1" dirty="0"/>
              <a:t>Tell us how app will be used : </a:t>
            </a:r>
            <a:r>
              <a:rPr lang="ko-KR" altLang="en-US" sz="1500" b="1" dirty="0"/>
              <a:t>앱의 사용 방법 작성</a:t>
            </a:r>
            <a:r>
              <a:rPr lang="en-US" altLang="ko-KR" sz="1400" dirty="0"/>
              <a:t>(100</a:t>
            </a:r>
            <a:r>
              <a:rPr lang="ko-KR" altLang="en-US" sz="1400" dirty="0"/>
              <a:t>자 이상</a:t>
            </a:r>
            <a:r>
              <a:rPr lang="en-US" altLang="ko-KR" sz="1400" dirty="0"/>
              <a:t>)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0425E46-5BB2-4F31-B37F-7EAB00CF8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2029" y="4077033"/>
            <a:ext cx="4111772" cy="270368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F7B14E7-6BAD-450D-A68E-87E1F33138C0}"/>
              </a:ext>
            </a:extLst>
          </p:cNvPr>
          <p:cNvCxnSpPr>
            <a:cxnSpLocks/>
          </p:cNvCxnSpPr>
          <p:nvPr/>
        </p:nvCxnSpPr>
        <p:spPr>
          <a:xfrm>
            <a:off x="5827750" y="3672291"/>
            <a:ext cx="0" cy="3267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EF9987-E788-491A-9821-D216B815A853}"/>
              </a:ext>
            </a:extLst>
          </p:cNvPr>
          <p:cNvCxnSpPr>
            <a:cxnSpLocks/>
          </p:cNvCxnSpPr>
          <p:nvPr/>
        </p:nvCxnSpPr>
        <p:spPr>
          <a:xfrm>
            <a:off x="5152721" y="2602084"/>
            <a:ext cx="4562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FABBD0B-5C83-4F35-B92B-C3FDAEDBDE5E}"/>
              </a:ext>
            </a:extLst>
          </p:cNvPr>
          <p:cNvSpPr txBox="1"/>
          <p:nvPr/>
        </p:nvSpPr>
        <p:spPr>
          <a:xfrm>
            <a:off x="7188331" y="5449795"/>
            <a:ext cx="3517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highlight>
                  <a:srgbClr val="FFFF00"/>
                </a:highlight>
              </a:rPr>
              <a:t>** </a:t>
            </a:r>
            <a:r>
              <a:rPr lang="ko-KR" altLang="en-US" sz="1200" b="1" dirty="0">
                <a:highlight>
                  <a:srgbClr val="FFFF00"/>
                </a:highlight>
              </a:rPr>
              <a:t>키가 노출되었을 경우 재발급을 받을 수 있다</a:t>
            </a:r>
            <a:r>
              <a:rPr lang="en-US" altLang="ko-KR" sz="1200" b="1" dirty="0">
                <a:highlight>
                  <a:srgbClr val="FFFF00"/>
                </a:highlight>
              </a:rPr>
              <a:t>.</a:t>
            </a:r>
            <a:endParaRPr lang="ko-KR" altLang="en-US" sz="1200" b="1" dirty="0">
              <a:highlight>
                <a:srgbClr val="FFFF00"/>
              </a:highlight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7D322E-D37E-48F5-8BC4-FBF06A6F3200}"/>
              </a:ext>
            </a:extLst>
          </p:cNvPr>
          <p:cNvSpPr/>
          <p:nvPr/>
        </p:nvSpPr>
        <p:spPr>
          <a:xfrm>
            <a:off x="4258561" y="5418484"/>
            <a:ext cx="2849671" cy="339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</p:spTree>
    <p:extLst>
      <p:ext uri="{BB962C8B-B14F-4D97-AF65-F5344CB8AC3E}">
        <p14:creationId xmlns:p14="http://schemas.microsoft.com/office/powerpoint/2010/main" val="1973814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8CB843-9259-49A9-ACC3-407132C3D32D}"/>
              </a:ext>
            </a:extLst>
          </p:cNvPr>
          <p:cNvSpPr/>
          <p:nvPr/>
        </p:nvSpPr>
        <p:spPr>
          <a:xfrm>
            <a:off x="475129" y="3990897"/>
            <a:ext cx="3763710" cy="2781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r>
              <a:rPr lang="ko-KR" altLang="en-US" sz="1500" b="1" dirty="0"/>
              <a:t>개발 환경의 이름 </a:t>
            </a:r>
            <a:r>
              <a:rPr lang="en-US" altLang="ko-KR" sz="1500" b="1" dirty="0"/>
              <a:t>: TSA</a:t>
            </a:r>
          </a:p>
          <a:p>
            <a:r>
              <a:rPr lang="ko-KR" altLang="en-US" sz="1500" b="1" dirty="0"/>
              <a:t>발급 받은 키의 이름 </a:t>
            </a:r>
            <a:r>
              <a:rPr lang="en-US" altLang="ko-KR" sz="1500" b="1" dirty="0"/>
              <a:t>:</a:t>
            </a:r>
            <a:r>
              <a:rPr lang="ko-KR" altLang="en-US" sz="1500" b="1" dirty="0"/>
              <a:t> 테스트 </a:t>
            </a:r>
            <a:r>
              <a:rPr lang="en-US" altLang="ko-KR" sz="1500" b="1" dirty="0"/>
              <a:t>API</a:t>
            </a:r>
            <a:r>
              <a:rPr lang="ko-KR" altLang="en-US" sz="1500" b="1" dirty="0"/>
              <a:t>발급</a:t>
            </a:r>
            <a:endParaRPr lang="en-US" altLang="ko-KR" sz="15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Application of API</a:t>
            </a:r>
            <a:endParaRPr lang="en-US" altLang="ko-KR" sz="24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349622" y="1560464"/>
            <a:ext cx="10779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Twitter</a:t>
            </a:r>
            <a:r>
              <a:rPr lang="ko-KR" altLang="en-US" sz="2000" b="1" dirty="0">
                <a:latin typeface="+mn-ea"/>
              </a:rPr>
              <a:t> 개발 환경 설정</a:t>
            </a:r>
            <a:r>
              <a:rPr lang="en-US" altLang="ko-KR" sz="1500" b="1" dirty="0">
                <a:latin typeface="+mn-ea"/>
              </a:rPr>
              <a:t>(2006</a:t>
            </a:r>
            <a:r>
              <a:rPr lang="ko-KR" altLang="en-US" sz="1500" b="1" dirty="0">
                <a:latin typeface="+mn-ea"/>
              </a:rPr>
              <a:t>년 이후의 데이터를 가져오기 위한 과정</a:t>
            </a:r>
            <a:r>
              <a:rPr lang="en-US" altLang="ko-KR" sz="1500" b="1" dirty="0">
                <a:latin typeface="+mn-ea"/>
              </a:rPr>
              <a:t>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F9030F9-85F9-405D-866F-2F1BDDE2F3B9}"/>
              </a:ext>
            </a:extLst>
          </p:cNvPr>
          <p:cNvCxnSpPr>
            <a:cxnSpLocks/>
          </p:cNvCxnSpPr>
          <p:nvPr/>
        </p:nvCxnSpPr>
        <p:spPr>
          <a:xfrm flipH="1">
            <a:off x="3054927" y="3525886"/>
            <a:ext cx="881330" cy="379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C644A5F5-6B6A-4A7D-A03C-F87363DF695B}"/>
              </a:ext>
            </a:extLst>
          </p:cNvPr>
          <p:cNvGrpSpPr/>
          <p:nvPr/>
        </p:nvGrpSpPr>
        <p:grpSpPr>
          <a:xfrm>
            <a:off x="475129" y="2022983"/>
            <a:ext cx="1728789" cy="1882724"/>
            <a:chOff x="475130" y="2004418"/>
            <a:chExt cx="1960890" cy="201116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C2BA01A-45E6-4F7C-9AF4-184F42018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130" y="2004418"/>
              <a:ext cx="1960890" cy="20111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2B03F0-2EC1-4253-943A-2EE03FC56335}"/>
                </a:ext>
              </a:extLst>
            </p:cNvPr>
            <p:cNvSpPr/>
            <p:nvPr/>
          </p:nvSpPr>
          <p:spPr>
            <a:xfrm>
              <a:off x="564356" y="3393760"/>
              <a:ext cx="1193006" cy="2571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4AB49AD-48CB-48EB-A511-4075B0677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2" y="4180570"/>
            <a:ext cx="3734258" cy="18420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58629DF-34A0-4342-998F-13D20A86C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366" y="4762197"/>
            <a:ext cx="7188780" cy="8072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3E7B932-75AA-4CAD-B9EF-5AB8379717A9}"/>
              </a:ext>
            </a:extLst>
          </p:cNvPr>
          <p:cNvCxnSpPr>
            <a:cxnSpLocks/>
          </p:cNvCxnSpPr>
          <p:nvPr/>
        </p:nvCxnSpPr>
        <p:spPr>
          <a:xfrm>
            <a:off x="2474920" y="2774671"/>
            <a:ext cx="10421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91EB273-BE53-40DF-8DFA-E4C24505854F}"/>
              </a:ext>
            </a:extLst>
          </p:cNvPr>
          <p:cNvGrpSpPr/>
          <p:nvPr/>
        </p:nvGrpSpPr>
        <p:grpSpPr>
          <a:xfrm>
            <a:off x="3677732" y="2033412"/>
            <a:ext cx="7450931" cy="1407284"/>
            <a:chOff x="3571875" y="2125960"/>
            <a:chExt cx="8055769" cy="166113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D7D23EF-CF45-4AE3-83FC-CE07DAC6B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1875" y="2125960"/>
              <a:ext cx="8055769" cy="16611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EF79AAC-7D23-4100-8DB0-51A8779FD7C5}"/>
                </a:ext>
              </a:extLst>
            </p:cNvPr>
            <p:cNvSpPr/>
            <p:nvPr/>
          </p:nvSpPr>
          <p:spPr>
            <a:xfrm>
              <a:off x="10132218" y="3401807"/>
              <a:ext cx="1193006" cy="2571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43758C-3E5A-4447-9B1D-FDBB59DF2641}"/>
                </a:ext>
              </a:extLst>
            </p:cNvPr>
            <p:cNvSpPr txBox="1"/>
            <p:nvPr/>
          </p:nvSpPr>
          <p:spPr>
            <a:xfrm>
              <a:off x="5842883" y="2185922"/>
              <a:ext cx="3717908" cy="3814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/>
                <a:t>최근 </a:t>
              </a:r>
              <a:r>
                <a:rPr lang="en-US" altLang="ko-KR" sz="1500" b="1" dirty="0"/>
                <a:t>30</a:t>
              </a:r>
              <a:r>
                <a:rPr lang="ko-KR" altLang="en-US" sz="1500" b="1" dirty="0"/>
                <a:t>일 트윗을 가져오기 위한 환경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B63A17-912F-44A9-A0C2-3558FC57446E}"/>
                </a:ext>
              </a:extLst>
            </p:cNvPr>
            <p:cNvSpPr txBox="1"/>
            <p:nvPr/>
          </p:nvSpPr>
          <p:spPr>
            <a:xfrm>
              <a:off x="5842883" y="3000928"/>
              <a:ext cx="4168521" cy="653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/>
                <a:t>2006</a:t>
              </a:r>
              <a:r>
                <a:rPr lang="ko-KR" altLang="en-US" sz="1500" b="1" dirty="0"/>
                <a:t>년 이후의 트윗을 가져오기 위한 환경</a:t>
              </a:r>
              <a:endParaRPr lang="en-US" altLang="ko-KR" sz="1500" b="1" dirty="0"/>
            </a:p>
            <a:p>
              <a:r>
                <a:rPr lang="en-US" altLang="ko-KR" sz="1500" b="1" dirty="0"/>
                <a:t>(</a:t>
              </a:r>
              <a:r>
                <a:rPr lang="en-US" altLang="ko-KR" sz="1200" b="1" dirty="0"/>
                <a:t>2017</a:t>
              </a:r>
              <a:r>
                <a:rPr lang="ko-KR" altLang="en-US" sz="1200" b="1" dirty="0"/>
                <a:t>년 대선 기간의 데이터를 가져오기 위해 선택</a:t>
              </a:r>
              <a:r>
                <a:rPr lang="en-US" altLang="ko-KR" sz="1500" b="1" dirty="0"/>
                <a:t>)</a:t>
              </a:r>
              <a:endParaRPr lang="ko-KR" altLang="en-US" sz="1500" b="1" dirty="0"/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7D9829-6097-4F5C-956B-4E7F66A1004D}"/>
              </a:ext>
            </a:extLst>
          </p:cNvPr>
          <p:cNvCxnSpPr>
            <a:cxnSpLocks/>
          </p:cNvCxnSpPr>
          <p:nvPr/>
        </p:nvCxnSpPr>
        <p:spPr>
          <a:xfrm flipV="1">
            <a:off x="4270560" y="5165839"/>
            <a:ext cx="39763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</p:spTree>
    <p:extLst>
      <p:ext uri="{BB962C8B-B14F-4D97-AF65-F5344CB8AC3E}">
        <p14:creationId xmlns:p14="http://schemas.microsoft.com/office/powerpoint/2010/main" val="2045177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Application of API</a:t>
            </a:r>
            <a:endParaRPr lang="en-US" altLang="ko-KR" sz="24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349623" y="1560464"/>
            <a:ext cx="447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Twitter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API</a:t>
            </a:r>
            <a:r>
              <a:rPr lang="ko-KR" altLang="en-US" sz="2000" b="1" dirty="0"/>
              <a:t> 종류 및 결제</a:t>
            </a:r>
            <a:r>
              <a:rPr lang="en-US" altLang="ko-KR" sz="2000" b="1" dirty="0"/>
              <a:t>-1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391DC07-52A9-4477-B8FD-8A8DFD1AD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3" y="2156298"/>
            <a:ext cx="1873521" cy="21712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491876-09F0-467F-A794-DC787FA2C871}"/>
              </a:ext>
            </a:extLst>
          </p:cNvPr>
          <p:cNvSpPr/>
          <p:nvPr/>
        </p:nvSpPr>
        <p:spPr>
          <a:xfrm>
            <a:off x="1078257" y="2920692"/>
            <a:ext cx="718631" cy="172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3AFEBE9-F857-494A-BF35-646095DE7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365" y="2156299"/>
            <a:ext cx="4664904" cy="21687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9C7AF60-64FD-4908-B77D-BD8CB89F9BDE}"/>
              </a:ext>
            </a:extLst>
          </p:cNvPr>
          <p:cNvCxnSpPr>
            <a:cxnSpLocks/>
          </p:cNvCxnSpPr>
          <p:nvPr/>
        </p:nvCxnSpPr>
        <p:spPr>
          <a:xfrm>
            <a:off x="2329014" y="3113822"/>
            <a:ext cx="2562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2A144E-CC3B-40E7-866A-1EF663DB47D7}"/>
              </a:ext>
            </a:extLst>
          </p:cNvPr>
          <p:cNvSpPr/>
          <p:nvPr/>
        </p:nvSpPr>
        <p:spPr>
          <a:xfrm>
            <a:off x="6905856" y="2275245"/>
            <a:ext cx="360226" cy="241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C7B28BD-B734-4324-8F2F-F2EE26E931FD}"/>
              </a:ext>
            </a:extLst>
          </p:cNvPr>
          <p:cNvCxnSpPr>
            <a:cxnSpLocks/>
          </p:cNvCxnSpPr>
          <p:nvPr/>
        </p:nvCxnSpPr>
        <p:spPr>
          <a:xfrm>
            <a:off x="7399774" y="3113822"/>
            <a:ext cx="2562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42B922-755E-435B-9DDB-4B5B109C2415}"/>
              </a:ext>
            </a:extLst>
          </p:cNvPr>
          <p:cNvSpPr/>
          <p:nvPr/>
        </p:nvSpPr>
        <p:spPr>
          <a:xfrm>
            <a:off x="927067" y="2209935"/>
            <a:ext cx="718631" cy="172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7BC7EBD-3C9A-4A63-BC3C-09786D0D6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563" y="2156298"/>
            <a:ext cx="4391398" cy="2184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</p:spTree>
    <p:extLst>
      <p:ext uri="{BB962C8B-B14F-4D97-AF65-F5344CB8AC3E}">
        <p14:creationId xmlns:p14="http://schemas.microsoft.com/office/powerpoint/2010/main" val="2244985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D6BA7C-C1A5-44AA-8F6D-9D8959D2D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76" y="2457151"/>
            <a:ext cx="5743480" cy="36281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Application of API</a:t>
            </a:r>
            <a:endParaRPr lang="en-US" altLang="ko-KR" sz="24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349623" y="1560464"/>
            <a:ext cx="447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Twitter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API</a:t>
            </a:r>
            <a:r>
              <a:rPr lang="ko-KR" altLang="en-US" sz="2000" b="1" dirty="0"/>
              <a:t> 종류 및 결제</a:t>
            </a:r>
            <a:r>
              <a:rPr lang="en-US" altLang="ko-KR" sz="2000" b="1" dirty="0"/>
              <a:t>-2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10CFAF-D619-415D-899C-06ADE1151E3D}"/>
              </a:ext>
            </a:extLst>
          </p:cNvPr>
          <p:cNvSpPr/>
          <p:nvPr/>
        </p:nvSpPr>
        <p:spPr>
          <a:xfrm>
            <a:off x="6376815" y="2463487"/>
            <a:ext cx="5667634" cy="2991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/>
              <a:t>Sandbox</a:t>
            </a:r>
            <a:r>
              <a:rPr lang="ko-KR" altLang="en-US" sz="1600" b="1" dirty="0"/>
              <a:t> 와 </a:t>
            </a:r>
            <a:r>
              <a:rPr lang="en-US" altLang="ko-KR" sz="1600" b="1" dirty="0"/>
              <a:t>Premium</a:t>
            </a:r>
            <a:r>
              <a:rPr lang="ko-KR" altLang="en-US" sz="1600" b="1" dirty="0"/>
              <a:t>의 차이점</a:t>
            </a:r>
            <a:endParaRPr lang="en-US" altLang="ko-KR" sz="1600" b="1" dirty="0"/>
          </a:p>
          <a:p>
            <a:pPr marL="342900" indent="-342900">
              <a:buAutoNum type="arabicPeriod"/>
            </a:pPr>
            <a:r>
              <a:rPr lang="en-US" altLang="ko-KR" sz="1600" dirty="0"/>
              <a:t>1</a:t>
            </a:r>
            <a:r>
              <a:rPr lang="ko-KR" altLang="en-US" sz="1600" dirty="0"/>
              <a:t>회 요정해서 가져올 수 있는 트윗의 개수가 </a:t>
            </a:r>
            <a:r>
              <a:rPr lang="en-US" altLang="ko-KR" sz="1600" dirty="0"/>
              <a:t>100</a:t>
            </a:r>
            <a:r>
              <a:rPr lang="ko-KR" altLang="en-US" sz="1600" dirty="0"/>
              <a:t>개에서 </a:t>
            </a:r>
            <a:r>
              <a:rPr lang="en-US" altLang="ko-KR" sz="1600" dirty="0"/>
              <a:t>500</a:t>
            </a:r>
            <a:r>
              <a:rPr lang="ko-KR" altLang="en-US" sz="1600" dirty="0"/>
              <a:t>개로 확대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조회할 수 있는 트윗의 글자수가 </a:t>
            </a:r>
            <a:r>
              <a:rPr lang="en-US" altLang="ko-KR" sz="1600" dirty="0"/>
              <a:t>128</a:t>
            </a:r>
            <a:r>
              <a:rPr lang="ko-KR" altLang="en-US" sz="1600" dirty="0"/>
              <a:t>자에서 </a:t>
            </a:r>
            <a:r>
              <a:rPr lang="en-US" altLang="ko-KR" sz="1600" dirty="0"/>
              <a:t>1024</a:t>
            </a:r>
            <a:r>
              <a:rPr lang="ko-KR" altLang="en-US" sz="1600" dirty="0"/>
              <a:t>자로 증가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1</a:t>
            </a:r>
            <a:r>
              <a:rPr lang="ko-KR" altLang="en-US" sz="1600" dirty="0"/>
              <a:t>분당 요청할 수 있는 횟수가 </a:t>
            </a:r>
            <a:r>
              <a:rPr lang="en-US" altLang="ko-KR" sz="1600" dirty="0"/>
              <a:t>30</a:t>
            </a:r>
            <a:r>
              <a:rPr lang="ko-KR" altLang="en-US" sz="1600" dirty="0"/>
              <a:t>회에서 </a:t>
            </a:r>
            <a:r>
              <a:rPr lang="en-US" altLang="ko-KR" sz="1600" dirty="0"/>
              <a:t>60</a:t>
            </a:r>
            <a:r>
              <a:rPr lang="ko-KR" altLang="en-US" sz="1600" dirty="0"/>
              <a:t>회로 증가</a:t>
            </a:r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F629D94-076D-4528-9B8B-40625E3D92DF}"/>
              </a:ext>
            </a:extLst>
          </p:cNvPr>
          <p:cNvSpPr/>
          <p:nvPr/>
        </p:nvSpPr>
        <p:spPr>
          <a:xfrm>
            <a:off x="2278085" y="2999708"/>
            <a:ext cx="3817915" cy="199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A73ACC-C47D-484A-9B06-7D9FB5173128}"/>
              </a:ext>
            </a:extLst>
          </p:cNvPr>
          <p:cNvSpPr/>
          <p:nvPr/>
        </p:nvSpPr>
        <p:spPr>
          <a:xfrm>
            <a:off x="2278084" y="3509265"/>
            <a:ext cx="3817915" cy="199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59EA8E-EFF4-4BB5-910B-F51346653576}"/>
              </a:ext>
            </a:extLst>
          </p:cNvPr>
          <p:cNvSpPr/>
          <p:nvPr/>
        </p:nvSpPr>
        <p:spPr>
          <a:xfrm>
            <a:off x="2283575" y="4004686"/>
            <a:ext cx="3817915" cy="199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B2F0F7-4C5F-4086-B60D-9D0C4D06F854}"/>
              </a:ext>
            </a:extLst>
          </p:cNvPr>
          <p:cNvSpPr/>
          <p:nvPr/>
        </p:nvSpPr>
        <p:spPr>
          <a:xfrm>
            <a:off x="4873709" y="5086057"/>
            <a:ext cx="461863" cy="199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133C7A-27E1-4002-A52D-2CAF7864C40E}"/>
              </a:ext>
            </a:extLst>
          </p:cNvPr>
          <p:cNvSpPr/>
          <p:nvPr/>
        </p:nvSpPr>
        <p:spPr>
          <a:xfrm>
            <a:off x="2907220" y="5090820"/>
            <a:ext cx="591696" cy="199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</p:spTree>
    <p:extLst>
      <p:ext uri="{BB962C8B-B14F-4D97-AF65-F5344CB8AC3E}">
        <p14:creationId xmlns:p14="http://schemas.microsoft.com/office/powerpoint/2010/main" val="1454608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Application of API</a:t>
            </a:r>
            <a:endParaRPr lang="en-US" altLang="ko-KR" sz="24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349623" y="1560464"/>
            <a:ext cx="447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Twitter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API</a:t>
            </a:r>
            <a:r>
              <a:rPr lang="ko-KR" altLang="en-US" sz="2000" b="1" dirty="0"/>
              <a:t> 종류 및 결제</a:t>
            </a:r>
            <a:r>
              <a:rPr lang="en-US" altLang="ko-KR" sz="2000" b="1" dirty="0"/>
              <a:t>-3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5681E8-AA8B-496D-B475-88002DF17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9" y="1977707"/>
            <a:ext cx="3146612" cy="4655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DF63EFA-8FBF-4E4F-AAC5-4F068530F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33"/>
          <a:stretch/>
        </p:blipFill>
        <p:spPr>
          <a:xfrm>
            <a:off x="6110846" y="4378892"/>
            <a:ext cx="5179638" cy="1998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805DFC4-422E-4313-A17E-E26FA273DF0C}"/>
              </a:ext>
            </a:extLst>
          </p:cNvPr>
          <p:cNvSpPr/>
          <p:nvPr/>
        </p:nvSpPr>
        <p:spPr>
          <a:xfrm>
            <a:off x="4487857" y="3978782"/>
            <a:ext cx="672352" cy="40011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5B9A37-67F9-4325-9982-65CEDB90AE8D}"/>
              </a:ext>
            </a:extLst>
          </p:cNvPr>
          <p:cNvSpPr/>
          <p:nvPr/>
        </p:nvSpPr>
        <p:spPr>
          <a:xfrm>
            <a:off x="3621742" y="4560833"/>
            <a:ext cx="24742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/>
              <a:t>결제 후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대쉬</a:t>
            </a:r>
            <a:r>
              <a:rPr lang="ko-KR" altLang="en-US" sz="1200" dirty="0"/>
              <a:t> 보드 확인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9162FFD-4BD2-41F1-B60C-95317062C1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008" y="1959734"/>
            <a:ext cx="5190476" cy="2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9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FECCBC-428C-4FF3-9447-9AC406B3BBD5}"/>
              </a:ext>
            </a:extLst>
          </p:cNvPr>
          <p:cNvSpPr/>
          <p:nvPr/>
        </p:nvSpPr>
        <p:spPr>
          <a:xfrm>
            <a:off x="475129" y="3056965"/>
            <a:ext cx="9986683" cy="260872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{ "statuses": [ { "</a:t>
            </a:r>
            <a:r>
              <a:rPr lang="en-US" altLang="ko-KR" sz="1200" dirty="0" err="1"/>
              <a:t>created_at</a:t>
            </a:r>
            <a:r>
              <a:rPr lang="en-US" altLang="ko-KR" sz="1200" dirty="0"/>
              <a:t>": "Mon May 06 20:01:29 +0000 2019", "id": 1125490788736032770, "</a:t>
            </a:r>
            <a:r>
              <a:rPr lang="en-US" altLang="ko-KR" sz="1200" dirty="0" err="1"/>
              <a:t>id_str</a:t>
            </a:r>
            <a:r>
              <a:rPr lang="en-US" altLang="ko-KR" sz="1200" dirty="0"/>
              <a:t>": "1125490788736032770", "text": "Today's new update means that you can finally add Pizza Cat to your Retweet with comments! Learn more about this ne… https://t.co/Rbc9TF2s5X", "truncated": true, "entities": { "hashtags": [], "symbols": [], "</a:t>
            </a:r>
            <a:r>
              <a:rPr lang="en-US" altLang="ko-KR" sz="1200" dirty="0" err="1"/>
              <a:t>user_mentions</a:t>
            </a:r>
            <a:r>
              <a:rPr lang="en-US" altLang="ko-KR" sz="1200" dirty="0"/>
              <a:t>": [], "</a:t>
            </a:r>
            <a:r>
              <a:rPr lang="en-US" altLang="ko-KR" sz="1200" dirty="0" err="1"/>
              <a:t>urls</a:t>
            </a:r>
            <a:r>
              <a:rPr lang="en-US" altLang="ko-KR" sz="1200" dirty="0"/>
              <a:t>": [ { "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": "https://t.co/Rbc9TF2s5X", "</a:t>
            </a:r>
            <a:r>
              <a:rPr lang="en-US" altLang="ko-KR" sz="1200" dirty="0" err="1"/>
              <a:t>expanded_url</a:t>
            </a:r>
            <a:r>
              <a:rPr lang="en-US" altLang="ko-KR" sz="1200" dirty="0"/>
              <a:t>": "https://twitter.com/</a:t>
            </a:r>
            <a:r>
              <a:rPr lang="en-US" altLang="ko-KR" sz="1200" dirty="0" err="1"/>
              <a:t>i</a:t>
            </a:r>
            <a:r>
              <a:rPr lang="en-US" altLang="ko-KR" sz="1200" dirty="0"/>
              <a:t>/web/status/1125490788736032770", "</a:t>
            </a:r>
            <a:r>
              <a:rPr lang="en-US" altLang="ko-KR" sz="1200" dirty="0" err="1"/>
              <a:t>display_url</a:t>
            </a:r>
            <a:r>
              <a:rPr lang="en-US" altLang="ko-KR" sz="1200" dirty="0"/>
              <a:t>": "twitter.com/</a:t>
            </a:r>
            <a:r>
              <a:rPr lang="en-US" altLang="ko-KR" sz="1200" dirty="0" err="1"/>
              <a:t>i</a:t>
            </a:r>
            <a:r>
              <a:rPr lang="en-US" altLang="ko-KR" sz="1200" dirty="0"/>
              <a:t>/web/status/1…", "indices": [ 117, 140 ] } ] }, "metadata": { "</a:t>
            </a:r>
            <a:r>
              <a:rPr lang="en-US" altLang="ko-KR" sz="1200" dirty="0" err="1"/>
              <a:t>iso_language_code</a:t>
            </a:r>
            <a:r>
              <a:rPr lang="en-US" altLang="ko-KR" sz="1200" dirty="0"/>
              <a:t>": "</a:t>
            </a:r>
            <a:r>
              <a:rPr lang="en-US" altLang="ko-KR" sz="1200" dirty="0" err="1"/>
              <a:t>en</a:t>
            </a:r>
            <a:r>
              <a:rPr lang="en-US" altLang="ko-KR" sz="1200" dirty="0"/>
              <a:t>", "</a:t>
            </a:r>
            <a:r>
              <a:rPr lang="en-US" altLang="ko-KR" sz="1200" dirty="0" err="1"/>
              <a:t>result_type</a:t>
            </a:r>
            <a:r>
              <a:rPr lang="en-US" altLang="ko-KR" sz="1200" dirty="0"/>
              <a:t>": "recent" }, "source": "&lt;a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="https://mobile.twitter.com"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nofollow</a:t>
            </a:r>
            <a:r>
              <a:rPr lang="en-US" altLang="ko-KR" sz="1200" dirty="0"/>
              <a:t>"&gt;Twitter Web App&lt;/a&gt;", "</a:t>
            </a:r>
            <a:r>
              <a:rPr lang="en-US" altLang="ko-KR" sz="1200" dirty="0" err="1"/>
              <a:t>in_reply_to_status_id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in_reply_to_status_id_str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in_reply_to_user_id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in_reply_to_user_id_str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in_reply_to_screen_name</a:t>
            </a:r>
            <a:r>
              <a:rPr lang="en-US" altLang="ko-KR" sz="1200" dirty="0"/>
              <a:t>": null, "user": { "id": 2244994945, "</a:t>
            </a:r>
            <a:r>
              <a:rPr lang="en-US" altLang="ko-KR" sz="1200" dirty="0" err="1"/>
              <a:t>id_str</a:t>
            </a:r>
            <a:r>
              <a:rPr lang="en-US" altLang="ko-KR" sz="1200" dirty="0"/>
              <a:t>": "2244994945", "name": "Twitter Dev", "</a:t>
            </a:r>
            <a:r>
              <a:rPr lang="en-US" altLang="ko-KR" sz="1200" dirty="0" err="1"/>
              <a:t>screen_name</a:t>
            </a:r>
            <a:r>
              <a:rPr lang="en-US" altLang="ko-KR" sz="1200" dirty="0"/>
              <a:t>": "</a:t>
            </a:r>
            <a:r>
              <a:rPr lang="en-US" altLang="ko-KR" sz="1200" dirty="0" err="1"/>
              <a:t>TwitterDev</a:t>
            </a:r>
            <a:r>
              <a:rPr lang="en-US" altLang="ko-KR" sz="1200" dirty="0"/>
              <a:t>", "location": "Internet", "description": "Your official source for Twitter Platform news, updates &amp; events. Need technical help? Visit https://t.co/mGHnxZU8c1 ⌨️ #</a:t>
            </a:r>
            <a:r>
              <a:rPr lang="en-US" altLang="ko-KR" sz="1200" dirty="0" err="1"/>
              <a:t>TapIntoTwitter</a:t>
            </a:r>
            <a:r>
              <a:rPr lang="en-US" altLang="ko-KR" sz="1200" dirty="0"/>
              <a:t>", "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": "https://t.co/FGl7VOULyL", "entities": { "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": { "</a:t>
            </a:r>
            <a:r>
              <a:rPr lang="en-US" altLang="ko-KR" sz="1200" dirty="0" err="1"/>
              <a:t>urls</a:t>
            </a:r>
            <a:r>
              <a:rPr lang="en-US" altLang="ko-KR" sz="1200" dirty="0"/>
              <a:t>": [ { "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": "https://t.co/FGl7VOULyL", "</a:t>
            </a:r>
            <a:r>
              <a:rPr lang="en-US" altLang="ko-KR" sz="1200" dirty="0" err="1"/>
              <a:t>expanded_url</a:t>
            </a:r>
            <a:r>
              <a:rPr lang="en-US" altLang="ko-KR" sz="1200" dirty="0"/>
              <a:t>": "https://developer.twitter.com/", "</a:t>
            </a:r>
            <a:r>
              <a:rPr lang="en-US" altLang="ko-KR" sz="1200" dirty="0" err="1"/>
              <a:t>display_url</a:t>
            </a:r>
            <a:r>
              <a:rPr lang="en-US" altLang="ko-KR" sz="1200" dirty="0"/>
              <a:t>": "developer.twitter.com", "indices": [ 0, 23 ] } ] },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B2A1449-A2BD-47F3-B712-3438C14BBB8B}"/>
              </a:ext>
            </a:extLst>
          </p:cNvPr>
          <p:cNvSpPr/>
          <p:nvPr/>
        </p:nvSpPr>
        <p:spPr>
          <a:xfrm>
            <a:off x="627529" y="3209365"/>
            <a:ext cx="9986683" cy="260872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"description": { "</a:t>
            </a:r>
            <a:r>
              <a:rPr lang="en-US" altLang="ko-KR" sz="1200" dirty="0" err="1"/>
              <a:t>urls</a:t>
            </a:r>
            <a:r>
              <a:rPr lang="en-US" altLang="ko-KR" sz="1200" dirty="0"/>
              <a:t>": [ { "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": "https://t.co/mGHnxZU8c1", "</a:t>
            </a:r>
            <a:r>
              <a:rPr lang="en-US" altLang="ko-KR" sz="1200" dirty="0" err="1"/>
              <a:t>expanded_url</a:t>
            </a:r>
            <a:r>
              <a:rPr lang="en-US" altLang="ko-KR" sz="1200" dirty="0"/>
              <a:t>": "https://twittercommunity.com/", "</a:t>
            </a:r>
            <a:r>
              <a:rPr lang="en-US" altLang="ko-KR" sz="1200" dirty="0" err="1"/>
              <a:t>display_url</a:t>
            </a:r>
            <a:r>
              <a:rPr lang="en-US" altLang="ko-KR" sz="1200" dirty="0"/>
              <a:t>": "twittercommunity.com", "indices": [ 93, 116 ] } ] } }, "protected": false, "</a:t>
            </a:r>
            <a:r>
              <a:rPr lang="en-US" altLang="ko-KR" sz="1200" dirty="0" err="1"/>
              <a:t>followers_count</a:t>
            </a:r>
            <a:r>
              <a:rPr lang="en-US" altLang="ko-KR" sz="1200" dirty="0"/>
              <a:t>": 501947, "</a:t>
            </a:r>
            <a:r>
              <a:rPr lang="en-US" altLang="ko-KR" sz="1200" dirty="0" err="1"/>
              <a:t>friends_count</a:t>
            </a:r>
            <a:r>
              <a:rPr lang="en-US" altLang="ko-KR" sz="1200" dirty="0"/>
              <a:t>": 1473, "</a:t>
            </a:r>
            <a:r>
              <a:rPr lang="en-US" altLang="ko-KR" sz="1200" dirty="0" err="1"/>
              <a:t>listed_count</a:t>
            </a:r>
            <a:r>
              <a:rPr lang="en-US" altLang="ko-KR" sz="1200" dirty="0"/>
              <a:t>": 1507, "</a:t>
            </a:r>
            <a:r>
              <a:rPr lang="en-US" altLang="ko-KR" sz="1200" dirty="0" err="1"/>
              <a:t>created_at</a:t>
            </a:r>
            <a:r>
              <a:rPr lang="en-US" altLang="ko-KR" sz="1200" dirty="0"/>
              <a:t>": "Sat Dec 14 04:35:55 +0000 2013", "</a:t>
            </a:r>
            <a:r>
              <a:rPr lang="en-US" altLang="ko-KR" sz="1200" dirty="0" err="1"/>
              <a:t>favourites_count</a:t>
            </a:r>
            <a:r>
              <a:rPr lang="en-US" altLang="ko-KR" sz="1200" dirty="0"/>
              <a:t>": 2186, "</a:t>
            </a:r>
            <a:r>
              <a:rPr lang="en-US" altLang="ko-KR" sz="1200" dirty="0" err="1"/>
              <a:t>utc_offset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time_zone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geo_enabled</a:t>
            </a:r>
            <a:r>
              <a:rPr lang="en-US" altLang="ko-KR" sz="1200" dirty="0"/>
              <a:t>": true, "verified": true, "</a:t>
            </a:r>
            <a:r>
              <a:rPr lang="en-US" altLang="ko-KR" sz="1200" dirty="0" err="1"/>
              <a:t>statuses_count</a:t>
            </a:r>
            <a:r>
              <a:rPr lang="en-US" altLang="ko-KR" sz="1200" dirty="0"/>
              <a:t>": 3389, "</a:t>
            </a:r>
            <a:r>
              <a:rPr lang="en-US" altLang="ko-KR" sz="1200" dirty="0" err="1"/>
              <a:t>lang</a:t>
            </a:r>
            <a:r>
              <a:rPr lang="en-US" altLang="ko-KR" sz="1200" dirty="0"/>
              <a:t>": "</a:t>
            </a:r>
            <a:r>
              <a:rPr lang="en-US" altLang="ko-KR" sz="1200" dirty="0" err="1"/>
              <a:t>en</a:t>
            </a:r>
            <a:r>
              <a:rPr lang="en-US" altLang="ko-KR" sz="1200" dirty="0"/>
              <a:t>", "</a:t>
            </a:r>
            <a:r>
              <a:rPr lang="en-US" altLang="ko-KR" sz="1200" dirty="0" err="1"/>
              <a:t>contributors_enabled</a:t>
            </a:r>
            <a:r>
              <a:rPr lang="en-US" altLang="ko-KR" sz="1200" dirty="0"/>
              <a:t>": false, "</a:t>
            </a:r>
            <a:r>
              <a:rPr lang="en-US" altLang="ko-KR" sz="1200" dirty="0" err="1"/>
              <a:t>is_translator</a:t>
            </a:r>
            <a:r>
              <a:rPr lang="en-US" altLang="ko-KR" sz="1200" dirty="0"/>
              <a:t>": false, "</a:t>
            </a:r>
            <a:r>
              <a:rPr lang="en-US" altLang="ko-KR" sz="1200" dirty="0" err="1"/>
              <a:t>is_translation_enabled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profile_background_color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profile_background_image_url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profile_background_image_url_https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profile_background_tile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profile_image_url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profile_image_url_https</a:t>
            </a:r>
            <a:r>
              <a:rPr lang="en-US" altLang="ko-KR" sz="1200" dirty="0"/>
              <a:t>": "https://pbs.twimg.com/</a:t>
            </a:r>
            <a:r>
              <a:rPr lang="en-US" altLang="ko-KR" sz="1200" dirty="0" err="1"/>
              <a:t>profile_images</a:t>
            </a:r>
            <a:r>
              <a:rPr lang="en-US" altLang="ko-KR" sz="1200" dirty="0"/>
              <a:t>/880136122604507136/xHrnqf1T_normal.jpg", "</a:t>
            </a:r>
            <a:r>
              <a:rPr lang="en-US" altLang="ko-KR" sz="1200" dirty="0" err="1"/>
              <a:t>profile_banner_url</a:t>
            </a:r>
            <a:r>
              <a:rPr lang="en-US" altLang="ko-KR" sz="1200" dirty="0"/>
              <a:t>": "https://pbs.twimg.com/</a:t>
            </a:r>
            <a:r>
              <a:rPr lang="en-US" altLang="ko-KR" sz="1200" dirty="0" err="1"/>
              <a:t>profile_banners</a:t>
            </a:r>
            <a:r>
              <a:rPr lang="en-US" altLang="ko-KR" sz="1200" dirty="0"/>
              <a:t>/2244994945/1498675817", "</a:t>
            </a:r>
            <a:r>
              <a:rPr lang="en-US" altLang="ko-KR" sz="1200" dirty="0" err="1"/>
              <a:t>profile_link_color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profile_sidebar_border_color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profile_sidebar_fill_color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profile_text_color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profile_use_background_image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has_extended_profile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default_profile</a:t>
            </a:r>
            <a:r>
              <a:rPr lang="en-US" altLang="ko-KR" sz="1200" dirty="0"/>
              <a:t>": false, "</a:t>
            </a:r>
            <a:r>
              <a:rPr lang="en-US" altLang="ko-KR" sz="1200" dirty="0" err="1"/>
              <a:t>default_profile_image</a:t>
            </a:r>
            <a:r>
              <a:rPr lang="en-US" altLang="ko-KR" sz="1200" dirty="0"/>
              <a:t>": false, "following": false, "</a:t>
            </a:r>
            <a:r>
              <a:rPr lang="en-US" altLang="ko-KR" sz="1200" dirty="0" err="1"/>
              <a:t>follow_request_sent</a:t>
            </a:r>
            <a:r>
              <a:rPr lang="en-US" altLang="ko-KR" sz="1200" dirty="0"/>
              <a:t>": false, "notifications": false, "</a:t>
            </a:r>
            <a:r>
              <a:rPr lang="en-US" altLang="ko-KR" sz="1200" dirty="0" err="1"/>
              <a:t>translator_type</a:t>
            </a:r>
            <a:r>
              <a:rPr lang="en-US" altLang="ko-KR" sz="1200" dirty="0"/>
              <a:t>": "null" }, "geo": null, "coordinates": null, "place": null, "contributors": null, "</a:t>
            </a:r>
            <a:r>
              <a:rPr lang="en-US" altLang="ko-KR" sz="1200" dirty="0" err="1"/>
              <a:t>is_quote_status</a:t>
            </a:r>
            <a:r>
              <a:rPr lang="en-US" altLang="ko-KR" sz="1200" dirty="0"/>
              <a:t>": true, "</a:t>
            </a:r>
            <a:r>
              <a:rPr lang="en-US" altLang="ko-KR" sz="1200" dirty="0" err="1"/>
              <a:t>quoted_status_id</a:t>
            </a:r>
            <a:r>
              <a:rPr lang="en-US" altLang="ko-KR" sz="1200" dirty="0"/>
              <a:t>": 1125479034513645569, "</a:t>
            </a:r>
            <a:r>
              <a:rPr lang="en-US" altLang="ko-KR" sz="1200" dirty="0" err="1"/>
              <a:t>quoted_status_id_str</a:t>
            </a:r>
            <a:r>
              <a:rPr lang="en-US" altLang="ko-KR" sz="1200" dirty="0"/>
              <a:t>": "1125479034513645569", "</a:t>
            </a:r>
            <a:r>
              <a:rPr lang="en-US" altLang="ko-KR" sz="1200" dirty="0" err="1"/>
              <a:t>quoted_status</a:t>
            </a:r>
            <a:r>
              <a:rPr lang="en-US" altLang="ko-KR" sz="1200" dirty="0"/>
              <a:t>": { "</a:t>
            </a:r>
            <a:r>
              <a:rPr lang="en-US" altLang="ko-KR" sz="1200" dirty="0" err="1"/>
              <a:t>created_at</a:t>
            </a:r>
            <a:r>
              <a:rPr lang="en-US" altLang="ko-KR" sz="1200" dirty="0"/>
              <a:t>": "Mon May 06 19:14:46 +0000 2019",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Application of API</a:t>
            </a:r>
            <a:endParaRPr lang="en-US" altLang="ko-KR" sz="24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349622" y="1560464"/>
            <a:ext cx="107790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TwitterAPI</a:t>
            </a:r>
            <a:r>
              <a:rPr lang="en-US" altLang="ko-KR" sz="2000" b="1" dirty="0"/>
              <a:t> : </a:t>
            </a:r>
            <a:r>
              <a:rPr lang="ko-KR" altLang="en-US" sz="2000" b="1" dirty="0"/>
              <a:t>데이터 수집 단계 </a:t>
            </a:r>
            <a:endParaRPr lang="en-US" altLang="ko-KR" sz="2000" b="1" dirty="0"/>
          </a:p>
          <a:p>
            <a:r>
              <a:rPr lang="en-US" altLang="ko-KR" sz="1400" dirty="0">
                <a:hlinkClick r:id="rId3"/>
              </a:rPr>
              <a:t>https://developer.twitter.com/en/docs/tweets/search/api-reference/get-search-tweets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E81725-F5A7-4C1C-971E-4A566A226725}"/>
              </a:ext>
            </a:extLst>
          </p:cNvPr>
          <p:cNvSpPr/>
          <p:nvPr/>
        </p:nvSpPr>
        <p:spPr>
          <a:xfrm>
            <a:off x="349622" y="2602466"/>
            <a:ext cx="4928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&lt;Search API </a:t>
            </a:r>
            <a:r>
              <a:rPr lang="ko-KR" altLang="en-US" b="1" dirty="0"/>
              <a:t>사용시</a:t>
            </a:r>
            <a:r>
              <a:rPr lang="en-US" altLang="ko-KR" b="1" dirty="0"/>
              <a:t> JSON </a:t>
            </a:r>
            <a:r>
              <a:rPr lang="ko-KR" altLang="en-US" b="1" dirty="0"/>
              <a:t>형태의</a:t>
            </a:r>
            <a:r>
              <a:rPr lang="en-US" altLang="ko-KR" b="1" dirty="0"/>
              <a:t> </a:t>
            </a:r>
            <a:r>
              <a:rPr lang="ko-KR" altLang="en-US" b="1" dirty="0" err="1"/>
              <a:t>트윗정보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DBA40A-767E-4F8F-A0A6-CBA2129477DD}"/>
              </a:ext>
            </a:extLst>
          </p:cNvPr>
          <p:cNvSpPr/>
          <p:nvPr/>
        </p:nvSpPr>
        <p:spPr>
          <a:xfrm>
            <a:off x="779929" y="3361765"/>
            <a:ext cx="9986683" cy="260872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"id": 1125479034513645569, "</a:t>
            </a:r>
            <a:r>
              <a:rPr lang="en-US" altLang="ko-KR" sz="1200" dirty="0" err="1"/>
              <a:t>id_str</a:t>
            </a:r>
            <a:r>
              <a:rPr lang="en-US" altLang="ko-KR" sz="1200" dirty="0"/>
              <a:t>": "1125479034513645569", "text": "It's easy to express yourself by Retweeting with a comment. What if you could take it a step further and include me… https://t.co/YTqpNZZ8M9", "truncated": true, "entities": { "hashtags": [], "symbols": [], "</a:t>
            </a:r>
            <a:r>
              <a:rPr lang="en-US" altLang="ko-KR" sz="1200" dirty="0" err="1"/>
              <a:t>user_mentions</a:t>
            </a:r>
            <a:r>
              <a:rPr lang="en-US" altLang="ko-KR" sz="1200" dirty="0"/>
              <a:t>": [], "</a:t>
            </a:r>
            <a:r>
              <a:rPr lang="en-US" altLang="ko-KR" sz="1200" dirty="0" err="1"/>
              <a:t>urls</a:t>
            </a:r>
            <a:r>
              <a:rPr lang="en-US" altLang="ko-KR" sz="1200" dirty="0"/>
              <a:t>": [ { "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": "https://t.co/YTqpNZZ8M9", "</a:t>
            </a:r>
            <a:r>
              <a:rPr lang="en-US" altLang="ko-KR" sz="1200" dirty="0" err="1"/>
              <a:t>expanded_url</a:t>
            </a:r>
            <a:r>
              <a:rPr lang="en-US" altLang="ko-KR" sz="1200" dirty="0"/>
              <a:t>": "https://twitter.com/</a:t>
            </a:r>
            <a:r>
              <a:rPr lang="en-US" altLang="ko-KR" sz="1200" dirty="0" err="1"/>
              <a:t>i</a:t>
            </a:r>
            <a:r>
              <a:rPr lang="en-US" altLang="ko-KR" sz="1200" dirty="0"/>
              <a:t>/web/status/1125479034513645569", "</a:t>
            </a:r>
            <a:r>
              <a:rPr lang="en-US" altLang="ko-KR" sz="1200" dirty="0" err="1"/>
              <a:t>display_url</a:t>
            </a:r>
            <a:r>
              <a:rPr lang="en-US" altLang="ko-KR" sz="1200" dirty="0"/>
              <a:t>": "twitter.com/</a:t>
            </a:r>
            <a:r>
              <a:rPr lang="en-US" altLang="ko-KR" sz="1200" dirty="0" err="1"/>
              <a:t>i</a:t>
            </a:r>
            <a:r>
              <a:rPr lang="en-US" altLang="ko-KR" sz="1200" dirty="0"/>
              <a:t>/web/status/1…", "indices": [ 117, 140 ] } ] }, "metadata": { "</a:t>
            </a:r>
            <a:r>
              <a:rPr lang="en-US" altLang="ko-KR" sz="1200" dirty="0" err="1"/>
              <a:t>iso_language_code</a:t>
            </a:r>
            <a:r>
              <a:rPr lang="en-US" altLang="ko-KR" sz="1200" dirty="0"/>
              <a:t>": "</a:t>
            </a:r>
            <a:r>
              <a:rPr lang="en-US" altLang="ko-KR" sz="1200" dirty="0" err="1"/>
              <a:t>en</a:t>
            </a:r>
            <a:r>
              <a:rPr lang="en-US" altLang="ko-KR" sz="1200" dirty="0"/>
              <a:t>", "</a:t>
            </a:r>
            <a:r>
              <a:rPr lang="en-US" altLang="ko-KR" sz="1200" dirty="0" err="1"/>
              <a:t>result_type</a:t>
            </a:r>
            <a:r>
              <a:rPr lang="en-US" altLang="ko-KR" sz="1200" dirty="0"/>
              <a:t>": "recent" }, "source": "&lt;a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="http://twitter.com"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nofollow</a:t>
            </a:r>
            <a:r>
              <a:rPr lang="en-US" altLang="ko-KR" sz="1200" dirty="0"/>
              <a:t>"&gt;Twitter Web Client&lt;/a&gt;", "</a:t>
            </a:r>
            <a:r>
              <a:rPr lang="en-US" altLang="ko-KR" sz="1200" dirty="0" err="1"/>
              <a:t>in_reply_to_status_id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in_reply_to_status_id_str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in_reply_to_user_id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in_reply_to_user_id_str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in_reply_to_screen_name</a:t>
            </a:r>
            <a:r>
              <a:rPr lang="en-US" altLang="ko-KR" sz="1200" dirty="0"/>
              <a:t>": null, "user": { "id": 17874544, "</a:t>
            </a:r>
            <a:r>
              <a:rPr lang="en-US" altLang="ko-KR" sz="1200" dirty="0" err="1"/>
              <a:t>id_str</a:t>
            </a:r>
            <a:r>
              <a:rPr lang="en-US" altLang="ko-KR" sz="1200" dirty="0"/>
              <a:t>": "17874544", "name": "Twitter Support", "</a:t>
            </a:r>
            <a:r>
              <a:rPr lang="en-US" altLang="ko-KR" sz="1200" dirty="0" err="1"/>
              <a:t>screen_name</a:t>
            </a:r>
            <a:r>
              <a:rPr lang="en-US" altLang="ko-KR" sz="1200" dirty="0"/>
              <a:t>": "</a:t>
            </a:r>
            <a:r>
              <a:rPr lang="en-US" altLang="ko-KR" sz="1200" dirty="0" err="1"/>
              <a:t>TwitterSupport</a:t>
            </a:r>
            <a:r>
              <a:rPr lang="en-US" altLang="ko-KR" sz="1200" dirty="0"/>
              <a:t>", "location": "Twitter HQ", "description": "Your official source for Twitter Support. We're available 24/7 via Direct Message to answer account questions. Follow us for tips, tricks, and announcements.", "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": "https://t.co/heEvRrl4yN", "entities": { "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": { "</a:t>
            </a:r>
            <a:r>
              <a:rPr lang="en-US" altLang="ko-KR" sz="1200" dirty="0" err="1"/>
              <a:t>urls</a:t>
            </a:r>
            <a:r>
              <a:rPr lang="en-US" altLang="ko-KR" sz="1200" dirty="0"/>
              <a:t>": [ { "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": "https://t.co/heEvRrl4yN", "</a:t>
            </a:r>
            <a:r>
              <a:rPr lang="en-US" altLang="ko-KR" sz="1200" dirty="0" err="1"/>
              <a:t>expanded_url</a:t>
            </a:r>
            <a:r>
              <a:rPr lang="en-US" altLang="ko-KR" sz="1200" dirty="0"/>
              <a:t>": "https://help.twitter.com", "</a:t>
            </a:r>
            <a:r>
              <a:rPr lang="en-US" altLang="ko-KR" sz="1200" dirty="0" err="1"/>
              <a:t>display_url</a:t>
            </a:r>
            <a:r>
              <a:rPr lang="en-US" altLang="ko-KR" sz="1200" dirty="0"/>
              <a:t>": "help.twitter.com", "indices": [ 0, 23 ] } ] }, "description": { "</a:t>
            </a:r>
            <a:r>
              <a:rPr lang="en-US" altLang="ko-KR" sz="1200" dirty="0" err="1"/>
              <a:t>urls</a:t>
            </a:r>
            <a:r>
              <a:rPr lang="en-US" altLang="ko-KR" sz="1200" dirty="0"/>
              <a:t>": [] } },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8B981A4-E97A-49F0-83FC-F78284156D54}"/>
              </a:ext>
            </a:extLst>
          </p:cNvPr>
          <p:cNvSpPr/>
          <p:nvPr/>
        </p:nvSpPr>
        <p:spPr>
          <a:xfrm>
            <a:off x="932329" y="3514165"/>
            <a:ext cx="9986683" cy="260872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"protected": false, "</a:t>
            </a:r>
            <a:r>
              <a:rPr lang="en-US" altLang="ko-KR" sz="1200" dirty="0" err="1"/>
              <a:t>followers_count</a:t>
            </a:r>
            <a:r>
              <a:rPr lang="en-US" altLang="ko-KR" sz="1200" dirty="0"/>
              <a:t>": 5861908, "</a:t>
            </a:r>
            <a:r>
              <a:rPr lang="en-US" altLang="ko-KR" sz="1200" dirty="0" err="1"/>
              <a:t>friends_count</a:t>
            </a:r>
            <a:r>
              <a:rPr lang="en-US" altLang="ko-KR" sz="1200" dirty="0"/>
              <a:t>": 17, "</a:t>
            </a:r>
            <a:r>
              <a:rPr lang="en-US" altLang="ko-KR" sz="1200" dirty="0" err="1"/>
              <a:t>listed_count</a:t>
            </a:r>
            <a:r>
              <a:rPr lang="en-US" altLang="ko-KR" sz="1200" dirty="0"/>
              <a:t>": 15129, "</a:t>
            </a:r>
            <a:r>
              <a:rPr lang="en-US" altLang="ko-KR" sz="1200" dirty="0" err="1"/>
              <a:t>created_at</a:t>
            </a:r>
            <a:r>
              <a:rPr lang="en-US" altLang="ko-KR" sz="1200" dirty="0"/>
              <a:t>": "Thu Dec 04 18:51:57 +0000 2008", "</a:t>
            </a:r>
            <a:r>
              <a:rPr lang="en-US" altLang="ko-KR" sz="1200" dirty="0" err="1"/>
              <a:t>favourites_count</a:t>
            </a:r>
            <a:r>
              <a:rPr lang="en-US" altLang="ko-KR" sz="1200" dirty="0"/>
              <a:t>": 313, "</a:t>
            </a:r>
            <a:r>
              <a:rPr lang="en-US" altLang="ko-KR" sz="1200" dirty="0" err="1"/>
              <a:t>utc_offset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time_zone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geo_enabled</a:t>
            </a:r>
            <a:r>
              <a:rPr lang="en-US" altLang="ko-KR" sz="1200" dirty="0"/>
              <a:t>": true, "verified": true, "</a:t>
            </a:r>
            <a:r>
              <a:rPr lang="en-US" altLang="ko-KR" sz="1200" dirty="0" err="1"/>
              <a:t>statuses_count</a:t>
            </a:r>
            <a:r>
              <a:rPr lang="en-US" altLang="ko-KR" sz="1200" dirty="0"/>
              <a:t>": 27955, "</a:t>
            </a:r>
            <a:r>
              <a:rPr lang="en-US" altLang="ko-KR" sz="1200" dirty="0" err="1"/>
              <a:t>lang</a:t>
            </a:r>
            <a:r>
              <a:rPr lang="en-US" altLang="ko-KR" sz="1200" dirty="0"/>
              <a:t>": "</a:t>
            </a:r>
            <a:r>
              <a:rPr lang="en-US" altLang="ko-KR" sz="1200" dirty="0" err="1"/>
              <a:t>en</a:t>
            </a:r>
            <a:r>
              <a:rPr lang="en-US" altLang="ko-KR" sz="1200" dirty="0"/>
              <a:t>", "</a:t>
            </a:r>
            <a:r>
              <a:rPr lang="en-US" altLang="ko-KR" sz="1200" dirty="0" err="1"/>
              <a:t>contributors_enabled</a:t>
            </a:r>
            <a:r>
              <a:rPr lang="en-US" altLang="ko-KR" sz="1200" dirty="0"/>
              <a:t>": false, "</a:t>
            </a:r>
            <a:r>
              <a:rPr lang="en-US" altLang="ko-KR" sz="1200" dirty="0" err="1"/>
              <a:t>is_translator</a:t>
            </a:r>
            <a:r>
              <a:rPr lang="en-US" altLang="ko-KR" sz="1200" dirty="0"/>
              <a:t>": false, "</a:t>
            </a:r>
            <a:r>
              <a:rPr lang="en-US" altLang="ko-KR" sz="1200" dirty="0" err="1"/>
              <a:t>is_translation_enabled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profile_background_color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profile_background_image_url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profile_background_image_url_https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profile_background_tile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profile_image_url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profile_image_url_https</a:t>
            </a:r>
            <a:r>
              <a:rPr lang="en-US" altLang="ko-KR" sz="1200" dirty="0"/>
              <a:t>": "https://pbs.twimg.com/</a:t>
            </a:r>
            <a:r>
              <a:rPr lang="en-US" altLang="ko-KR" sz="1200" dirty="0" err="1"/>
              <a:t>profile_images</a:t>
            </a:r>
            <a:r>
              <a:rPr lang="en-US" altLang="ko-KR" sz="1200" dirty="0"/>
              <a:t>/941807338171777025/PRP6vwDq_normal.jpg", "</a:t>
            </a:r>
            <a:r>
              <a:rPr lang="en-US" altLang="ko-KR" sz="1200" dirty="0" err="1"/>
              <a:t>profile_banner_url</a:t>
            </a:r>
            <a:r>
              <a:rPr lang="en-US" altLang="ko-KR" sz="1200" dirty="0"/>
              <a:t>": "https://pbs.twimg.com/</a:t>
            </a:r>
            <a:r>
              <a:rPr lang="en-US" altLang="ko-KR" sz="1200" dirty="0" err="1"/>
              <a:t>profile_banners</a:t>
            </a:r>
            <a:r>
              <a:rPr lang="en-US" altLang="ko-KR" sz="1200" dirty="0"/>
              <a:t>/17874544/1499274456", "</a:t>
            </a:r>
            <a:r>
              <a:rPr lang="en-US" altLang="ko-KR" sz="1200" dirty="0" err="1"/>
              <a:t>profile_link_color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profile_sidebar_border_color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profile_sidebar_fill_color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profile_text_color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profile_use_background_image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has_extended_profile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default_profile</a:t>
            </a:r>
            <a:r>
              <a:rPr lang="en-US" altLang="ko-KR" sz="1200" dirty="0"/>
              <a:t>": false, "</a:t>
            </a:r>
            <a:r>
              <a:rPr lang="en-US" altLang="ko-KR" sz="1200" dirty="0" err="1"/>
              <a:t>default_profile_image</a:t>
            </a:r>
            <a:r>
              <a:rPr lang="en-US" altLang="ko-KR" sz="1200" dirty="0"/>
              <a:t>": false, "following": false, "</a:t>
            </a:r>
            <a:r>
              <a:rPr lang="en-US" altLang="ko-KR" sz="1200" dirty="0" err="1"/>
              <a:t>follow_request_sent</a:t>
            </a:r>
            <a:r>
              <a:rPr lang="en-US" altLang="ko-KR" sz="1200" dirty="0"/>
              <a:t>": false, "notifications": false, "</a:t>
            </a:r>
            <a:r>
              <a:rPr lang="en-US" altLang="ko-KR" sz="1200" dirty="0" err="1"/>
              <a:t>translator_type</a:t>
            </a:r>
            <a:r>
              <a:rPr lang="en-US" altLang="ko-KR" sz="1200" dirty="0"/>
              <a:t>": "null" }, "geo": null, "coordinates": null, "place": null, "contributors": null, "</a:t>
            </a:r>
            <a:r>
              <a:rPr lang="en-US" altLang="ko-KR" sz="1200" dirty="0" err="1"/>
              <a:t>is_quote_status</a:t>
            </a:r>
            <a:r>
              <a:rPr lang="en-US" altLang="ko-KR" sz="1200" dirty="0"/>
              <a:t>": false, "</a:t>
            </a:r>
            <a:r>
              <a:rPr lang="en-US" altLang="ko-KR" sz="1200" dirty="0" err="1"/>
              <a:t>retweet_count</a:t>
            </a:r>
            <a:r>
              <a:rPr lang="en-US" altLang="ko-KR" sz="1200" dirty="0"/>
              <a:t>": 1466, "</a:t>
            </a:r>
            <a:r>
              <a:rPr lang="en-US" altLang="ko-KR" sz="1200" dirty="0" err="1"/>
              <a:t>favorite_count</a:t>
            </a:r>
            <a:r>
              <a:rPr lang="en-US" altLang="ko-KR" sz="1200" dirty="0"/>
              <a:t>": 3990, "favorited": false, "retweeted": false, "</a:t>
            </a:r>
            <a:r>
              <a:rPr lang="en-US" altLang="ko-KR" sz="1200" dirty="0" err="1"/>
              <a:t>possibly_sensitive</a:t>
            </a:r>
            <a:r>
              <a:rPr lang="en-US" altLang="ko-KR" sz="1200" dirty="0"/>
              <a:t>": false, "</a:t>
            </a:r>
            <a:r>
              <a:rPr lang="en-US" altLang="ko-KR" sz="1200" dirty="0" err="1"/>
              <a:t>lang</a:t>
            </a:r>
            <a:r>
              <a:rPr lang="en-US" altLang="ko-KR" sz="1200" dirty="0"/>
              <a:t>": "</a:t>
            </a:r>
            <a:r>
              <a:rPr lang="en-US" altLang="ko-KR" sz="1200" dirty="0" err="1"/>
              <a:t>en</a:t>
            </a:r>
            <a:r>
              <a:rPr lang="en-US" altLang="ko-KR" sz="1200" dirty="0"/>
              <a:t>" }, "</a:t>
            </a:r>
            <a:r>
              <a:rPr lang="en-US" altLang="ko-KR" sz="1200" dirty="0" err="1"/>
              <a:t>retweet_count</a:t>
            </a:r>
            <a:r>
              <a:rPr lang="en-US" altLang="ko-KR" sz="1200" dirty="0"/>
              <a:t>": 20, "</a:t>
            </a:r>
            <a:r>
              <a:rPr lang="en-US" altLang="ko-KR" sz="1200" dirty="0" err="1"/>
              <a:t>favorite_count</a:t>
            </a:r>
            <a:r>
              <a:rPr lang="en-US" altLang="ko-KR" sz="1200" dirty="0"/>
              <a:t>": 44, "favorited": false, "retweeted": false, "</a:t>
            </a:r>
            <a:r>
              <a:rPr lang="en-US" altLang="ko-KR" sz="1200" dirty="0" err="1"/>
              <a:t>possibly_sensitive</a:t>
            </a:r>
            <a:r>
              <a:rPr lang="en-US" altLang="ko-KR" sz="1200" dirty="0"/>
              <a:t>": false, "</a:t>
            </a:r>
            <a:r>
              <a:rPr lang="en-US" altLang="ko-KR" sz="1200" dirty="0" err="1"/>
              <a:t>lang</a:t>
            </a:r>
            <a:r>
              <a:rPr lang="en-US" altLang="ko-KR" sz="1200" dirty="0"/>
              <a:t>": "</a:t>
            </a:r>
            <a:r>
              <a:rPr lang="en-US" altLang="ko-KR" sz="1200" dirty="0" err="1"/>
              <a:t>en</a:t>
            </a:r>
            <a:r>
              <a:rPr lang="en-US" altLang="ko-KR" sz="1200" dirty="0"/>
              <a:t>" }, { "</a:t>
            </a:r>
            <a:r>
              <a:rPr lang="en-US" altLang="ko-KR" sz="1200" dirty="0" err="1"/>
              <a:t>created_at</a:t>
            </a:r>
            <a:r>
              <a:rPr lang="en-US" altLang="ko-KR" sz="1200" dirty="0"/>
              <a:t>": "Sat May 04 15:00:33 +0000 2019", "id": 1124690280777699328, "</a:t>
            </a:r>
            <a:r>
              <a:rPr lang="en-US" altLang="ko-KR" sz="1200" dirty="0" err="1"/>
              <a:t>id_str</a:t>
            </a:r>
            <a:r>
              <a:rPr lang="en-US" altLang="ko-KR" sz="1200" dirty="0"/>
              <a:t>": "1124690280777699328", "text": "If you're at #Pycon2019 and you use Twitter data or the Twitter API with your code, we are running an Open Space in… https://t.co/mVLIzEr9Gx", "truncated": true, "entities": { "hashtags": [ { "text": "Pycon2019", "indices": [ 13, 23 ] } ],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D980170-C3DA-4095-834C-2DD52F04C78E}"/>
              </a:ext>
            </a:extLst>
          </p:cNvPr>
          <p:cNvSpPr/>
          <p:nvPr/>
        </p:nvSpPr>
        <p:spPr>
          <a:xfrm>
            <a:off x="1084729" y="3666565"/>
            <a:ext cx="9986683" cy="260872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"symbols": [], "</a:t>
            </a:r>
            <a:r>
              <a:rPr lang="en-US" altLang="ko-KR" sz="1200" dirty="0" err="1"/>
              <a:t>user_mentions</a:t>
            </a:r>
            <a:r>
              <a:rPr lang="en-US" altLang="ko-KR" sz="1200" dirty="0"/>
              <a:t>": [], "</a:t>
            </a:r>
            <a:r>
              <a:rPr lang="en-US" altLang="ko-KR" sz="1200" dirty="0" err="1"/>
              <a:t>urls</a:t>
            </a:r>
            <a:r>
              <a:rPr lang="en-US" altLang="ko-KR" sz="1200" dirty="0"/>
              <a:t>": [ { "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": "https://t.co/mVLIzEr9Gx", "</a:t>
            </a:r>
            <a:r>
              <a:rPr lang="en-US" altLang="ko-KR" sz="1200" dirty="0" err="1"/>
              <a:t>expanded_url</a:t>
            </a:r>
            <a:r>
              <a:rPr lang="en-US" altLang="ko-KR" sz="1200" dirty="0"/>
              <a:t>": "https://twitter.com/</a:t>
            </a:r>
            <a:r>
              <a:rPr lang="en-US" altLang="ko-KR" sz="1200" dirty="0" err="1"/>
              <a:t>i</a:t>
            </a:r>
            <a:r>
              <a:rPr lang="en-US" altLang="ko-KR" sz="1200" dirty="0"/>
              <a:t>/web/status/1124690280777699328", "</a:t>
            </a:r>
            <a:r>
              <a:rPr lang="en-US" altLang="ko-KR" sz="1200" dirty="0" err="1"/>
              <a:t>display_url</a:t>
            </a:r>
            <a:r>
              <a:rPr lang="en-US" altLang="ko-KR" sz="1200" dirty="0"/>
              <a:t>": "twitter.com/</a:t>
            </a:r>
            <a:r>
              <a:rPr lang="en-US" altLang="ko-KR" sz="1200" dirty="0" err="1"/>
              <a:t>i</a:t>
            </a:r>
            <a:r>
              <a:rPr lang="en-US" altLang="ko-KR" sz="1200" dirty="0"/>
              <a:t>/web/status/1…", "indices": [ 117, 140 ] } ] }, "metadata": { "</a:t>
            </a:r>
            <a:r>
              <a:rPr lang="en-US" altLang="ko-KR" sz="1200" dirty="0" err="1"/>
              <a:t>iso_language_code</a:t>
            </a:r>
            <a:r>
              <a:rPr lang="en-US" altLang="ko-KR" sz="1200" dirty="0"/>
              <a:t>": "</a:t>
            </a:r>
            <a:r>
              <a:rPr lang="en-US" altLang="ko-KR" sz="1200" dirty="0" err="1"/>
              <a:t>en</a:t>
            </a:r>
            <a:r>
              <a:rPr lang="en-US" altLang="ko-KR" sz="1200" dirty="0"/>
              <a:t>", "</a:t>
            </a:r>
            <a:r>
              <a:rPr lang="en-US" altLang="ko-KR" sz="1200" dirty="0" err="1"/>
              <a:t>result_type</a:t>
            </a:r>
            <a:r>
              <a:rPr lang="en-US" altLang="ko-KR" sz="1200" dirty="0"/>
              <a:t>": "recent" }, "source": "&lt;a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="http://twitter.com"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nofollow</a:t>
            </a:r>
            <a:r>
              <a:rPr lang="en-US" altLang="ko-KR" sz="1200" dirty="0"/>
              <a:t>"&gt;Twitter for iPhone&lt;/a&gt;", "</a:t>
            </a:r>
            <a:r>
              <a:rPr lang="en-US" altLang="ko-KR" sz="1200" dirty="0" err="1"/>
              <a:t>in_reply_to_status_id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in_reply_to_status_id_str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in_reply_to_user_id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in_reply_to_user_id_str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in_reply_to_screen_name</a:t>
            </a:r>
            <a:r>
              <a:rPr lang="en-US" altLang="ko-KR" sz="1200" dirty="0"/>
              <a:t>": null, "user": { "id": 2244994945, "</a:t>
            </a:r>
            <a:r>
              <a:rPr lang="en-US" altLang="ko-KR" sz="1200" dirty="0" err="1"/>
              <a:t>id_str</a:t>
            </a:r>
            <a:r>
              <a:rPr lang="en-US" altLang="ko-KR" sz="1200" dirty="0"/>
              <a:t>": "2244994945", "name": "Twitter Dev", "</a:t>
            </a:r>
            <a:r>
              <a:rPr lang="en-US" altLang="ko-KR" sz="1200" dirty="0" err="1"/>
              <a:t>screen_name</a:t>
            </a:r>
            <a:r>
              <a:rPr lang="en-US" altLang="ko-KR" sz="1200" dirty="0"/>
              <a:t>": "</a:t>
            </a:r>
            <a:r>
              <a:rPr lang="en-US" altLang="ko-KR" sz="1200" dirty="0" err="1"/>
              <a:t>TwitterDev</a:t>
            </a:r>
            <a:r>
              <a:rPr lang="en-US" altLang="ko-KR" sz="1200" dirty="0"/>
              <a:t>", "location": "Internet", "description": "Your official source for Twitter Platform news, updates &amp; events. Need technical help? Visit https://t.co/mGHnxZU8c1 ⌨️ #</a:t>
            </a:r>
            <a:r>
              <a:rPr lang="en-US" altLang="ko-KR" sz="1200" dirty="0" err="1"/>
              <a:t>TapIntoTwitter</a:t>
            </a:r>
            <a:r>
              <a:rPr lang="en-US" altLang="ko-KR" sz="1200" dirty="0"/>
              <a:t>", "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": "https://t.co/FGl7VOULyL", "entities": { "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": { "</a:t>
            </a:r>
            <a:r>
              <a:rPr lang="en-US" altLang="ko-KR" sz="1200" dirty="0" err="1"/>
              <a:t>urls</a:t>
            </a:r>
            <a:r>
              <a:rPr lang="en-US" altLang="ko-KR" sz="1200" dirty="0"/>
              <a:t>": [ { "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": "https://t.co/FGl7VOULyL", "</a:t>
            </a:r>
            <a:r>
              <a:rPr lang="en-US" altLang="ko-KR" sz="1200" dirty="0" err="1"/>
              <a:t>expanded_url</a:t>
            </a:r>
            <a:r>
              <a:rPr lang="en-US" altLang="ko-KR" sz="1200" dirty="0"/>
              <a:t>": "https://developer.twitter.com/", "</a:t>
            </a:r>
            <a:r>
              <a:rPr lang="en-US" altLang="ko-KR" sz="1200" dirty="0" err="1"/>
              <a:t>display_url</a:t>
            </a:r>
            <a:r>
              <a:rPr lang="en-US" altLang="ko-KR" sz="1200" dirty="0"/>
              <a:t>": "developer.twitter.com", "indices": [ 0, 23 ] } ] }, "description": { "</a:t>
            </a:r>
            <a:r>
              <a:rPr lang="en-US" altLang="ko-KR" sz="1200" dirty="0" err="1"/>
              <a:t>urls</a:t>
            </a:r>
            <a:r>
              <a:rPr lang="en-US" altLang="ko-KR" sz="1200" dirty="0"/>
              <a:t>": [ { "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": "https://t.co/mGHnxZU8c1", "</a:t>
            </a:r>
            <a:r>
              <a:rPr lang="en-US" altLang="ko-KR" sz="1200" dirty="0" err="1"/>
              <a:t>expanded_url</a:t>
            </a:r>
            <a:r>
              <a:rPr lang="en-US" altLang="ko-KR" sz="1200" dirty="0"/>
              <a:t>": "https://twittercommunity.com/", "</a:t>
            </a:r>
            <a:r>
              <a:rPr lang="en-US" altLang="ko-KR" sz="1200" dirty="0" err="1"/>
              <a:t>display_url</a:t>
            </a:r>
            <a:r>
              <a:rPr lang="en-US" altLang="ko-KR" sz="1200" dirty="0"/>
              <a:t>": "twittercommunity.com", "indices": [ 93, 116 ] } ] } },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621A337-1BFE-4934-9C78-5ABD75CAE0C0}"/>
              </a:ext>
            </a:extLst>
          </p:cNvPr>
          <p:cNvSpPr/>
          <p:nvPr/>
        </p:nvSpPr>
        <p:spPr>
          <a:xfrm>
            <a:off x="1237129" y="3818965"/>
            <a:ext cx="9986683" cy="260872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"protected": false, "</a:t>
            </a:r>
            <a:r>
              <a:rPr lang="en-US" altLang="ko-KR" sz="1200" dirty="0" err="1"/>
              <a:t>followers_count</a:t>
            </a:r>
            <a:r>
              <a:rPr lang="en-US" altLang="ko-KR" sz="1200" dirty="0"/>
              <a:t>": 501947, "</a:t>
            </a:r>
            <a:r>
              <a:rPr lang="en-US" altLang="ko-KR" sz="1200" dirty="0" err="1"/>
              <a:t>friends_count</a:t>
            </a:r>
            <a:r>
              <a:rPr lang="en-US" altLang="ko-KR" sz="1200" dirty="0"/>
              <a:t>": 1473, "</a:t>
            </a:r>
            <a:r>
              <a:rPr lang="en-US" altLang="ko-KR" sz="1200" dirty="0" err="1"/>
              <a:t>listed_count</a:t>
            </a:r>
            <a:r>
              <a:rPr lang="en-US" altLang="ko-KR" sz="1200" dirty="0"/>
              <a:t>": 1507, "</a:t>
            </a:r>
            <a:r>
              <a:rPr lang="en-US" altLang="ko-KR" sz="1200" dirty="0" err="1"/>
              <a:t>created_at</a:t>
            </a:r>
            <a:r>
              <a:rPr lang="en-US" altLang="ko-KR" sz="1200" dirty="0"/>
              <a:t>": "Sat Dec 14 04:35:55 +0000 2013", "</a:t>
            </a:r>
            <a:r>
              <a:rPr lang="en-US" altLang="ko-KR" sz="1200" dirty="0" err="1"/>
              <a:t>favourites_count</a:t>
            </a:r>
            <a:r>
              <a:rPr lang="en-US" altLang="ko-KR" sz="1200" dirty="0"/>
              <a:t>": 2186, "</a:t>
            </a:r>
            <a:r>
              <a:rPr lang="en-US" altLang="ko-KR" sz="1200" dirty="0" err="1"/>
              <a:t>utc_offset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time_zone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geo_enabled</a:t>
            </a:r>
            <a:r>
              <a:rPr lang="en-US" altLang="ko-KR" sz="1200" dirty="0"/>
              <a:t>": true, "verified": true, "</a:t>
            </a:r>
            <a:r>
              <a:rPr lang="en-US" altLang="ko-KR" sz="1200" dirty="0" err="1"/>
              <a:t>statuses_count</a:t>
            </a:r>
            <a:r>
              <a:rPr lang="en-US" altLang="ko-KR" sz="1200" dirty="0"/>
              <a:t>": 3389, "</a:t>
            </a:r>
            <a:r>
              <a:rPr lang="en-US" altLang="ko-KR" sz="1200" dirty="0" err="1"/>
              <a:t>lang</a:t>
            </a:r>
            <a:r>
              <a:rPr lang="en-US" altLang="ko-KR" sz="1200" dirty="0"/>
              <a:t>": "</a:t>
            </a:r>
            <a:r>
              <a:rPr lang="en-US" altLang="ko-KR" sz="1200" dirty="0" err="1"/>
              <a:t>en</a:t>
            </a:r>
            <a:r>
              <a:rPr lang="en-US" altLang="ko-KR" sz="1200" dirty="0"/>
              <a:t>", "</a:t>
            </a:r>
            <a:r>
              <a:rPr lang="en-US" altLang="ko-KR" sz="1200" dirty="0" err="1"/>
              <a:t>contributors_enabled</a:t>
            </a:r>
            <a:r>
              <a:rPr lang="en-US" altLang="ko-KR" sz="1200" dirty="0"/>
              <a:t>": false, "</a:t>
            </a:r>
            <a:r>
              <a:rPr lang="en-US" altLang="ko-KR" sz="1200" dirty="0" err="1"/>
              <a:t>is_translator</a:t>
            </a:r>
            <a:r>
              <a:rPr lang="en-US" altLang="ko-KR" sz="1200" dirty="0"/>
              <a:t>": false, "</a:t>
            </a:r>
            <a:r>
              <a:rPr lang="en-US" altLang="ko-KR" sz="1200" dirty="0" err="1"/>
              <a:t>is_translation_enabled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profile_background_color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profile_background_image_url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profile_background_image_url_https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profile_background_tile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profile_image_url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profile_image_url_https</a:t>
            </a:r>
            <a:r>
              <a:rPr lang="en-US" altLang="ko-KR" sz="1200" dirty="0"/>
              <a:t>": "https://pbs.twimg.com/</a:t>
            </a:r>
            <a:r>
              <a:rPr lang="en-US" altLang="ko-KR" sz="1200" dirty="0" err="1"/>
              <a:t>profile_images</a:t>
            </a:r>
            <a:r>
              <a:rPr lang="en-US" altLang="ko-KR" sz="1200" dirty="0"/>
              <a:t>/880136122604507136/xHrnqf1T_normal.jpg", "</a:t>
            </a:r>
            <a:r>
              <a:rPr lang="en-US" altLang="ko-KR" sz="1200" dirty="0" err="1"/>
              <a:t>profile_banner_url</a:t>
            </a:r>
            <a:r>
              <a:rPr lang="en-US" altLang="ko-KR" sz="1200" dirty="0"/>
              <a:t>": "https://pbs.twimg.com/</a:t>
            </a:r>
            <a:r>
              <a:rPr lang="en-US" altLang="ko-KR" sz="1200" dirty="0" err="1"/>
              <a:t>profile_banners</a:t>
            </a:r>
            <a:r>
              <a:rPr lang="en-US" altLang="ko-KR" sz="1200" dirty="0"/>
              <a:t>/2244994945/1498675817", "</a:t>
            </a:r>
            <a:r>
              <a:rPr lang="en-US" altLang="ko-KR" sz="1200" dirty="0" err="1"/>
              <a:t>profile_link_color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profile_sidebar_border_color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profile_sidebar_fill_color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profile_text_color</a:t>
            </a:r>
            <a:r>
              <a:rPr lang="en-US" altLang="ko-KR" sz="1200" dirty="0"/>
              <a:t>": "null", "</a:t>
            </a:r>
            <a:r>
              <a:rPr lang="en-US" altLang="ko-KR" sz="1200" dirty="0" err="1"/>
              <a:t>profile_use_background_image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has_extended_profile</a:t>
            </a:r>
            <a:r>
              <a:rPr lang="en-US" altLang="ko-KR" sz="1200" dirty="0"/>
              <a:t>": null, "</a:t>
            </a:r>
            <a:r>
              <a:rPr lang="en-US" altLang="ko-KR" sz="1200" dirty="0" err="1"/>
              <a:t>default_profile</a:t>
            </a:r>
            <a:r>
              <a:rPr lang="en-US" altLang="ko-KR" sz="1200" dirty="0"/>
              <a:t>": false, "</a:t>
            </a:r>
            <a:r>
              <a:rPr lang="en-US" altLang="ko-KR" sz="1200" dirty="0" err="1"/>
              <a:t>default_profile_image</a:t>
            </a:r>
            <a:r>
              <a:rPr lang="en-US" altLang="ko-KR" sz="1200" dirty="0"/>
              <a:t>": false, "following": false, "</a:t>
            </a:r>
            <a:r>
              <a:rPr lang="en-US" altLang="ko-KR" sz="1200" dirty="0" err="1"/>
              <a:t>follow_request_sent</a:t>
            </a:r>
            <a:r>
              <a:rPr lang="en-US" altLang="ko-KR" sz="1200" dirty="0"/>
              <a:t>": false, "notifications": false, "</a:t>
            </a:r>
            <a:r>
              <a:rPr lang="en-US" altLang="ko-KR" sz="1200" dirty="0" err="1"/>
              <a:t>translator_type</a:t>
            </a:r>
            <a:r>
              <a:rPr lang="en-US" altLang="ko-KR" sz="1200" dirty="0"/>
              <a:t>": "null" }, "geo": null, "coordinates": null, "place": null, "contributors": null, "</a:t>
            </a:r>
            <a:r>
              <a:rPr lang="en-US" altLang="ko-KR" sz="1200" dirty="0" err="1"/>
              <a:t>is_quote_status</a:t>
            </a:r>
            <a:r>
              <a:rPr lang="en-US" altLang="ko-KR" sz="1200" dirty="0"/>
              <a:t>": false, "</a:t>
            </a:r>
            <a:r>
              <a:rPr lang="en-US" altLang="ko-KR" sz="1200" dirty="0" err="1"/>
              <a:t>retweet_count</a:t>
            </a:r>
            <a:r>
              <a:rPr lang="en-US" altLang="ko-KR" sz="1200" dirty="0"/>
              <a:t>": 12, "</a:t>
            </a:r>
            <a:r>
              <a:rPr lang="en-US" altLang="ko-KR" sz="1200" dirty="0" err="1"/>
              <a:t>favorite_count</a:t>
            </a:r>
            <a:r>
              <a:rPr lang="en-US" altLang="ko-KR" sz="1200" dirty="0"/>
              <a:t>": 27, "favorited": false, "retweeted": false, "</a:t>
            </a:r>
            <a:r>
              <a:rPr lang="en-US" altLang="ko-KR" sz="1200" dirty="0" err="1"/>
              <a:t>possibly_sensitive</a:t>
            </a:r>
            <a:r>
              <a:rPr lang="en-US" altLang="ko-KR" sz="1200" dirty="0"/>
              <a:t>": false, "</a:t>
            </a:r>
            <a:r>
              <a:rPr lang="en-US" altLang="ko-KR" sz="1200" dirty="0" err="1"/>
              <a:t>lang</a:t>
            </a:r>
            <a:r>
              <a:rPr lang="en-US" altLang="ko-KR" sz="1200" dirty="0"/>
              <a:t>": "</a:t>
            </a:r>
            <a:r>
              <a:rPr lang="en-US" altLang="ko-KR" sz="1200" dirty="0" err="1"/>
              <a:t>en</a:t>
            </a:r>
            <a:r>
              <a:rPr lang="en-US" altLang="ko-KR" sz="1200" dirty="0"/>
              <a:t>" } ], "</a:t>
            </a:r>
            <a:r>
              <a:rPr lang="en-US" altLang="ko-KR" sz="1200" dirty="0" err="1"/>
              <a:t>search_metadata</a:t>
            </a:r>
            <a:r>
              <a:rPr lang="en-US" altLang="ko-KR" sz="1200" dirty="0"/>
              <a:t>": { "</a:t>
            </a:r>
            <a:r>
              <a:rPr lang="en-US" altLang="ko-KR" sz="1200" dirty="0" err="1"/>
              <a:t>completed_in</a:t>
            </a:r>
            <a:r>
              <a:rPr lang="en-US" altLang="ko-KR" sz="1200" dirty="0"/>
              <a:t>": 0.047, "</a:t>
            </a:r>
            <a:r>
              <a:rPr lang="en-US" altLang="ko-KR" sz="1200" dirty="0" err="1"/>
              <a:t>max_id</a:t>
            </a:r>
            <a:r>
              <a:rPr lang="en-US" altLang="ko-KR" sz="1200" dirty="0"/>
              <a:t>": 1125490788736032770, "</a:t>
            </a:r>
            <a:r>
              <a:rPr lang="en-US" altLang="ko-KR" sz="1200" dirty="0" err="1"/>
              <a:t>max_id_str</a:t>
            </a:r>
            <a:r>
              <a:rPr lang="en-US" altLang="ko-KR" sz="1200" dirty="0"/>
              <a:t>": "1125490788736032770", "</a:t>
            </a:r>
            <a:r>
              <a:rPr lang="en-US" altLang="ko-KR" sz="1200" dirty="0" err="1"/>
              <a:t>next_results</a:t>
            </a:r>
            <a:r>
              <a:rPr lang="en-US" altLang="ko-KR" sz="1200" dirty="0"/>
              <a:t>": "?</a:t>
            </a:r>
            <a:r>
              <a:rPr lang="en-US" altLang="ko-KR" sz="1200" dirty="0" err="1"/>
              <a:t>max_id</a:t>
            </a:r>
            <a:r>
              <a:rPr lang="en-US" altLang="ko-KR" sz="1200" dirty="0"/>
              <a:t>=1124690280777699327&amp;q=from%3Atwitterdev&amp;count=2&amp;include_entities=1&amp;result_type=mixed", "query": "from%3Atwitterdev", "</a:t>
            </a:r>
            <a:r>
              <a:rPr lang="en-US" altLang="ko-KR" sz="1200" dirty="0" err="1"/>
              <a:t>refresh_url</a:t>
            </a:r>
            <a:r>
              <a:rPr lang="en-US" altLang="ko-KR" sz="1200" dirty="0"/>
              <a:t>": "?</a:t>
            </a:r>
            <a:r>
              <a:rPr lang="en-US" altLang="ko-KR" sz="1200" dirty="0" err="1"/>
              <a:t>since_id</a:t>
            </a:r>
            <a:r>
              <a:rPr lang="en-US" altLang="ko-KR" sz="1200" dirty="0"/>
              <a:t>=1125490788736032770&amp;q=from%3Atwitterdev&amp;result_type=</a:t>
            </a:r>
            <a:r>
              <a:rPr lang="en-US" altLang="ko-KR" sz="1200" dirty="0" err="1"/>
              <a:t>mixed&amp;include_entities</a:t>
            </a:r>
            <a:r>
              <a:rPr lang="en-US" altLang="ko-KR" sz="1200" dirty="0"/>
              <a:t>=1", "count": 2, "</a:t>
            </a:r>
            <a:r>
              <a:rPr lang="en-US" altLang="ko-KR" sz="1200" dirty="0" err="1"/>
              <a:t>since_id</a:t>
            </a:r>
            <a:r>
              <a:rPr lang="en-US" altLang="ko-KR" sz="1200" dirty="0"/>
              <a:t>": 0, "</a:t>
            </a:r>
            <a:r>
              <a:rPr lang="en-US" altLang="ko-KR" sz="1200" dirty="0" err="1"/>
              <a:t>since_id_str</a:t>
            </a:r>
            <a:r>
              <a:rPr lang="en-US" altLang="ko-KR" sz="1200" dirty="0"/>
              <a:t>": "0" } }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</p:spTree>
    <p:extLst>
      <p:ext uri="{BB962C8B-B14F-4D97-AF65-F5344CB8AC3E}">
        <p14:creationId xmlns:p14="http://schemas.microsoft.com/office/powerpoint/2010/main" val="416860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543CB-FA24-4277-B233-6E5755A4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3390"/>
            <a:ext cx="12192000" cy="1084728"/>
          </a:xfrm>
        </p:spPr>
        <p:txBody>
          <a:bodyPr>
            <a:noAutofit/>
          </a:bodyPr>
          <a:lstStyle/>
          <a:p>
            <a:pPr algn="ctr"/>
            <a:r>
              <a:rPr lang="en-US" altLang="ko-KR" sz="6000" b="1" dirty="0"/>
              <a:t>T-SA.py</a:t>
            </a:r>
            <a:endParaRPr lang="ko-KR" altLang="en-US" sz="6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ADF12B-7D94-4DCF-A73E-D6CFDC848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6"/>
          <a:stretch/>
        </p:blipFill>
        <p:spPr>
          <a:xfrm>
            <a:off x="4324770" y="1748118"/>
            <a:ext cx="3542460" cy="465302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00466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543CB-FA24-4277-B233-6E5755A4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653"/>
            <a:ext cx="12192000" cy="2234723"/>
          </a:xfrm>
        </p:spPr>
        <p:txBody>
          <a:bodyPr>
            <a:noAutofit/>
          </a:bodyPr>
          <a:lstStyle/>
          <a:p>
            <a:pPr algn="ctr"/>
            <a:br>
              <a:rPr lang="en-US" altLang="ko-KR" sz="6000" b="1" dirty="0"/>
            </a:br>
            <a:r>
              <a:rPr lang="en-US" altLang="ko-KR" sz="6000" b="1" dirty="0"/>
              <a:t>1. TWITTER</a:t>
            </a:r>
            <a:br>
              <a:rPr lang="en-US" altLang="ko-KR" sz="6000" dirty="0"/>
            </a:b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60521-1808-491C-8FB7-C2F508377083}"/>
              </a:ext>
            </a:extLst>
          </p:cNvPr>
          <p:cNvSpPr txBox="1"/>
          <p:nvPr/>
        </p:nvSpPr>
        <p:spPr>
          <a:xfrm>
            <a:off x="1546412" y="2779059"/>
            <a:ext cx="90991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paramAPI</a:t>
            </a:r>
            <a:r>
              <a:rPr lang="en-US" altLang="ko-KR" sz="1200" dirty="0"/>
              <a:t> = (('lNZwPI2dQ5l89K1nOGW6Sod6u', 'D6eGld20D99yrL89SMYPhJsjiHqmNKGL5LznkNKOQQPoIoQxWA', 'TSA0'),</a:t>
            </a:r>
            <a:br>
              <a:rPr lang="en-US" altLang="ko-KR" sz="1200" dirty="0"/>
            </a:br>
            <a:r>
              <a:rPr lang="en-US" altLang="ko-KR" sz="1200" dirty="0"/>
              <a:t>                 ('MGRK5IsX8xwxhz0FYv5Llm5ps', 'JRh3fHqPqEq6VWcyoKax6MG4nE21z0zatiDjEGnvmHm99cyrLA', 'TSA1'),</a:t>
            </a:r>
            <a:br>
              <a:rPr lang="en-US" altLang="ko-KR" sz="1200" dirty="0"/>
            </a:br>
            <a:r>
              <a:rPr lang="en-US" altLang="ko-KR" sz="1200" dirty="0"/>
              <a:t>                 ('NJhOCzxZPiPFckKJGUdSXRwz2', 'Cki8kGwebzFdEPHXOmZbX1lIdsMAgkx7Wauqey2Ll2Gwou5eCA', 'TSA'))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C9C87-A14A-4B1E-B5C5-81F6944DAA98}"/>
              </a:ext>
            </a:extLst>
          </p:cNvPr>
          <p:cNvSpPr txBox="1"/>
          <p:nvPr/>
        </p:nvSpPr>
        <p:spPr>
          <a:xfrm>
            <a:off x="1546412" y="3518211"/>
            <a:ext cx="909917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query = '"</a:t>
            </a:r>
            <a:r>
              <a:rPr lang="ko-KR" altLang="en-US" sz="1200" dirty="0"/>
              <a:t>문재인</a:t>
            </a:r>
            <a:r>
              <a:rPr lang="en-US" altLang="ko-KR" sz="1200" dirty="0"/>
              <a:t>" OR "</a:t>
            </a:r>
            <a:r>
              <a:rPr lang="ko-KR" altLang="en-US" sz="1200" dirty="0"/>
              <a:t>홍준표</a:t>
            </a:r>
            <a:r>
              <a:rPr lang="en-US" altLang="ko-KR" sz="1200" dirty="0"/>
              <a:t>" OR "</a:t>
            </a:r>
            <a:r>
              <a:rPr lang="ko-KR" altLang="en-US" sz="1200" dirty="0"/>
              <a:t>안철수</a:t>
            </a:r>
            <a:r>
              <a:rPr lang="en-US" altLang="ko-KR" sz="1200" dirty="0"/>
              <a:t>" OR "</a:t>
            </a:r>
            <a:r>
              <a:rPr lang="ko-KR" altLang="en-US" sz="1200" dirty="0"/>
              <a:t>유승민</a:t>
            </a:r>
            <a:r>
              <a:rPr lang="en-US" altLang="ko-KR" sz="1200" dirty="0"/>
              <a:t>" OR "</a:t>
            </a:r>
            <a:r>
              <a:rPr lang="ko-KR" altLang="en-US" sz="1200" dirty="0"/>
              <a:t>심상정</a:t>
            </a:r>
            <a:r>
              <a:rPr lang="en-US" altLang="ko-KR" sz="1200" dirty="0"/>
              <a:t>"'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7E50C-F45A-43DC-B43A-00C414B8617F}"/>
              </a:ext>
            </a:extLst>
          </p:cNvPr>
          <p:cNvSpPr txBox="1"/>
          <p:nvPr/>
        </p:nvSpPr>
        <p:spPr>
          <a:xfrm>
            <a:off x="1546412" y="3886566"/>
            <a:ext cx="909917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date = ('201704180000', '201705100000') # 2017.04.17 </a:t>
            </a:r>
            <a:r>
              <a:rPr lang="ko-KR" altLang="en-US" sz="1200" dirty="0"/>
              <a:t>자정 </a:t>
            </a:r>
            <a:r>
              <a:rPr lang="en-US" altLang="ko-KR" sz="1200" dirty="0"/>
              <a:t>~ 2017.05.09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92F54-5185-4B19-A7B8-5CA0505BA4F3}"/>
              </a:ext>
            </a:extLst>
          </p:cNvPr>
          <p:cNvSpPr txBox="1"/>
          <p:nvPr/>
        </p:nvSpPr>
        <p:spPr>
          <a:xfrm>
            <a:off x="1546412" y="4254921"/>
            <a:ext cx="909917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maxResults</a:t>
            </a:r>
            <a:r>
              <a:rPr lang="en-US" altLang="ko-KR" sz="1200" dirty="0"/>
              <a:t> = 100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B3E92-B77F-4304-9947-D24483A4B478}"/>
              </a:ext>
            </a:extLst>
          </p:cNvPr>
          <p:cNvSpPr txBox="1"/>
          <p:nvPr/>
        </p:nvSpPr>
        <p:spPr>
          <a:xfrm>
            <a:off x="1546412" y="4623276"/>
            <a:ext cx="909917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code = ('Lee </a:t>
            </a:r>
            <a:r>
              <a:rPr lang="en-US" altLang="ko-KR" sz="1200" dirty="0" err="1"/>
              <a:t>SeokJune</a:t>
            </a:r>
            <a:r>
              <a:rPr lang="en-US" altLang="ko-KR" sz="1200" dirty="0"/>
              <a:t>', '</a:t>
            </a:r>
            <a:r>
              <a:rPr lang="en-US" altLang="ko-KR" sz="1200" dirty="0" err="1"/>
              <a:t>LSeokjune</a:t>
            </a:r>
            <a:r>
              <a:rPr lang="en-US" altLang="ko-KR" sz="1200" dirty="0"/>
              <a:t>')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EB708-6961-4F05-A637-B2A3A81FC767}"/>
              </a:ext>
            </a:extLst>
          </p:cNvPr>
          <p:cNvSpPr txBox="1"/>
          <p:nvPr/>
        </p:nvSpPr>
        <p:spPr>
          <a:xfrm>
            <a:off x="1546412" y="4991631"/>
            <a:ext cx="909917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count = 100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77A4A-9420-46A5-B597-BB4A5DD9B478}"/>
              </a:ext>
            </a:extLst>
          </p:cNvPr>
          <p:cNvSpPr txBox="1"/>
          <p:nvPr/>
        </p:nvSpPr>
        <p:spPr>
          <a:xfrm>
            <a:off x="1546412" y="5359986"/>
            <a:ext cx="909917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include_rts</a:t>
            </a:r>
            <a:r>
              <a:rPr lang="en-US" altLang="ko-KR" sz="1200" dirty="0"/>
              <a:t> = False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2F1345-2D4F-4850-B254-A3F0C214012C}"/>
              </a:ext>
            </a:extLst>
          </p:cNvPr>
          <p:cNvSpPr/>
          <p:nvPr/>
        </p:nvSpPr>
        <p:spPr>
          <a:xfrm>
            <a:off x="3048000" y="23169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/>
              <a:t>(Set Parameter)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231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349622" y="1560464"/>
            <a:ext cx="10779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11.Search ,12.Timeline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</p:spTree>
    <p:extLst>
      <p:ext uri="{BB962C8B-B14F-4D97-AF65-F5344CB8AC3E}">
        <p14:creationId xmlns:p14="http://schemas.microsoft.com/office/powerpoint/2010/main" val="4029107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543CB-FA24-4277-B233-6E5755A4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653"/>
            <a:ext cx="12192000" cy="2234723"/>
          </a:xfrm>
        </p:spPr>
        <p:txBody>
          <a:bodyPr>
            <a:noAutofit/>
          </a:bodyPr>
          <a:lstStyle/>
          <a:p>
            <a:pPr algn="ctr"/>
            <a:br>
              <a:rPr lang="en-US" altLang="ko-KR" sz="6000" b="1" dirty="0"/>
            </a:br>
            <a:r>
              <a:rPr lang="en-US" altLang="ko-KR" sz="6000" b="1" dirty="0"/>
              <a:t>2. DATABASE</a:t>
            </a:r>
            <a:br>
              <a:rPr lang="en-US" altLang="ko-KR" sz="6000" dirty="0"/>
            </a:b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60521-1808-491C-8FB7-C2F508377083}"/>
              </a:ext>
            </a:extLst>
          </p:cNvPr>
          <p:cNvSpPr txBox="1"/>
          <p:nvPr/>
        </p:nvSpPr>
        <p:spPr>
          <a:xfrm>
            <a:off x="1546412" y="2779059"/>
            <a:ext cx="909917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paramDB</a:t>
            </a:r>
            <a:r>
              <a:rPr lang="en-US" altLang="ko-KR" sz="1200" dirty="0"/>
              <a:t> = ('localhost', 'T-SA', '1234', 'TWITTER', 'utf8')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C9C87-A14A-4B1E-B5C5-81F6944DAA98}"/>
              </a:ext>
            </a:extLst>
          </p:cNvPr>
          <p:cNvSpPr txBox="1"/>
          <p:nvPr/>
        </p:nvSpPr>
        <p:spPr>
          <a:xfrm>
            <a:off x="1546412" y="3147414"/>
            <a:ext cx="909917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tableName</a:t>
            </a:r>
            <a:r>
              <a:rPr lang="en-US" altLang="ko-KR" sz="1200" dirty="0"/>
              <a:t> = ('S_JSON', 'S_HASHTAG', 'S_USER', 'T_JSON', 'T_HASHTAG', 'T_USER', 'KEYWORD_COUNT', 'HASHTAG_COUNT')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2F1345-2D4F-4850-B254-A3F0C214012C}"/>
              </a:ext>
            </a:extLst>
          </p:cNvPr>
          <p:cNvSpPr/>
          <p:nvPr/>
        </p:nvSpPr>
        <p:spPr>
          <a:xfrm>
            <a:off x="3048000" y="23169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/>
              <a:t>(Set Parameter)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815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07A5010-5379-4186-90C6-5C796160708A}"/>
              </a:ext>
            </a:extLst>
          </p:cNvPr>
          <p:cNvSpPr/>
          <p:nvPr/>
        </p:nvSpPr>
        <p:spPr>
          <a:xfrm>
            <a:off x="349623" y="1445433"/>
            <a:ext cx="819374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Team Introduction</a:t>
            </a:r>
            <a:endParaRPr lang="ko-KR" altLang="en-US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Purpose of Development</a:t>
            </a:r>
            <a:endParaRPr lang="ko-KR" altLang="en-US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Related Works &amp; Control Group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Development Environment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Program Flowchart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Application of API</a:t>
            </a: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7.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Result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9.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Reference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10.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Impression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26965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Contents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992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349622" y="1560464"/>
            <a:ext cx="10779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21.Select(JSON - S, T), 22.Select(COUNT - Keyword, Hashtag)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E2853D-4264-4FA8-92E2-40BB2996E789}"/>
              </a:ext>
            </a:extLst>
          </p:cNvPr>
          <p:cNvSpPr txBox="1"/>
          <p:nvPr/>
        </p:nvSpPr>
        <p:spPr>
          <a:xfrm>
            <a:off x="475129" y="2115666"/>
            <a:ext cx="6051177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def </a:t>
            </a:r>
            <a:r>
              <a:rPr lang="en-US" altLang="ko-KR" sz="1400" dirty="0" err="1"/>
              <a:t>dbSelect</a:t>
            </a:r>
            <a:r>
              <a:rPr lang="en-US" altLang="ko-KR" sz="1400" dirty="0"/>
              <a:t>(self, cols, tabs, </a:t>
            </a:r>
            <a:r>
              <a:rPr lang="en-US" altLang="ko-KR" sz="1400" dirty="0" err="1"/>
              <a:t>cond</a:t>
            </a:r>
            <a:r>
              <a:rPr lang="en-US" altLang="ko-KR" sz="1400" dirty="0"/>
              <a:t>):</a:t>
            </a:r>
          </a:p>
          <a:p>
            <a:r>
              <a:rPr lang="en-US" altLang="ko-KR" sz="1400" dirty="0"/>
              <a:t>        try:</a:t>
            </a:r>
          </a:p>
          <a:p>
            <a:r>
              <a:rPr lang="en-US" altLang="ko-KR" sz="1400" dirty="0"/>
              <a:t>            conn, curs = </a:t>
            </a:r>
            <a:r>
              <a:rPr lang="en-US" altLang="ko-KR" sz="1400" dirty="0" err="1"/>
              <a:t>self.dbConnect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sql</a:t>
            </a:r>
            <a:r>
              <a:rPr lang="en-US" altLang="ko-KR" sz="1400" dirty="0"/>
              <a:t> = 'SELECT %s FROM %s %s;' % (cols, tabs, </a:t>
            </a:r>
            <a:r>
              <a:rPr lang="en-US" altLang="ko-KR" sz="1400" dirty="0" err="1"/>
              <a:t>cond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curs.execute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sql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selectData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curs.fetchall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        return </a:t>
            </a:r>
            <a:r>
              <a:rPr lang="en-US" altLang="ko-KR" sz="1400" dirty="0" err="1"/>
              <a:t>selectData</a:t>
            </a:r>
            <a:endParaRPr lang="en-US" altLang="ko-KR" sz="1400" dirty="0"/>
          </a:p>
          <a:p>
            <a:r>
              <a:rPr lang="en-US" altLang="ko-KR" sz="1400" dirty="0"/>
              <a:t>        except:</a:t>
            </a:r>
          </a:p>
          <a:p>
            <a:r>
              <a:rPr lang="en-US" altLang="ko-KR" sz="1400" dirty="0"/>
              <a:t>            print('Error: Select Failed')</a:t>
            </a:r>
          </a:p>
          <a:p>
            <a:r>
              <a:rPr lang="en-US" altLang="ko-KR" sz="1400" dirty="0"/>
              <a:t>        finally: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self.dbClose</a:t>
            </a:r>
            <a:r>
              <a:rPr lang="en-US" altLang="ko-KR" sz="1400" dirty="0"/>
              <a:t>(curs, conn)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CFE91-4A07-4728-B5AA-818B3F4A47A3}"/>
              </a:ext>
            </a:extLst>
          </p:cNvPr>
          <p:cNvSpPr txBox="1"/>
          <p:nvPr/>
        </p:nvSpPr>
        <p:spPr>
          <a:xfrm>
            <a:off x="475129" y="5297536"/>
            <a:ext cx="115465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sJsonData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db.dbSelect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date_format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create_at,'%Y</a:t>
            </a:r>
            <a:r>
              <a:rPr lang="en-US" altLang="ko-KR" sz="1400" dirty="0"/>
              <a:t>-%m-%d') </a:t>
            </a:r>
            <a:r>
              <a:rPr lang="en-US" altLang="ko-KR" sz="1400" dirty="0" err="1"/>
              <a:t>create_at</a:t>
            </a:r>
            <a:r>
              <a:rPr lang="en-US" altLang="ko-KR" sz="1400" dirty="0"/>
              <a:t>, count(*)",'</a:t>
            </a:r>
            <a:r>
              <a:rPr lang="en-US" altLang="ko-KR" sz="1400" dirty="0" err="1"/>
              <a:t>S_JSON',"group</a:t>
            </a:r>
            <a:r>
              <a:rPr lang="en-US" altLang="ko-KR" sz="1400" dirty="0"/>
              <a:t> by </a:t>
            </a:r>
            <a:r>
              <a:rPr lang="en-US" altLang="ko-KR" sz="1400" dirty="0" err="1"/>
              <a:t>date_format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create_at</a:t>
            </a:r>
            <a:r>
              <a:rPr lang="en-US" altLang="ko-KR" sz="1400" dirty="0"/>
              <a:t>, '%Y-%m-%d’)”)</a:t>
            </a:r>
          </a:p>
          <a:p>
            <a:r>
              <a:rPr lang="en-US" altLang="ko-KR" sz="1400" dirty="0" err="1"/>
              <a:t>tJsonData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db.dbSelect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date_format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create_at,'%Y</a:t>
            </a:r>
            <a:r>
              <a:rPr lang="en-US" altLang="ko-KR" sz="1400" dirty="0"/>
              <a:t>-%m-%d') </a:t>
            </a:r>
            <a:r>
              <a:rPr lang="en-US" altLang="ko-KR" sz="1400" dirty="0" err="1"/>
              <a:t>create_at</a:t>
            </a:r>
            <a:r>
              <a:rPr lang="en-US" altLang="ko-KR" sz="1400" dirty="0"/>
              <a:t>, count(*)",'</a:t>
            </a:r>
            <a:r>
              <a:rPr lang="en-US" altLang="ko-KR" sz="1400" dirty="0" err="1"/>
              <a:t>T_JSON',"group</a:t>
            </a:r>
            <a:r>
              <a:rPr lang="en-US" altLang="ko-KR" sz="1400" dirty="0"/>
              <a:t> by </a:t>
            </a:r>
            <a:r>
              <a:rPr lang="en-US" altLang="ko-KR" sz="1400" dirty="0" err="1"/>
              <a:t>date_format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create_at</a:t>
            </a:r>
            <a:r>
              <a:rPr lang="en-US" altLang="ko-KR" sz="1400" dirty="0"/>
              <a:t>, '%Y-%m-%d')")</a:t>
            </a:r>
            <a:endParaRPr lang="ko-KR" altLang="en-US" sz="1400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E340DF7E-EF8E-4443-A6CA-7121396A53A5}"/>
              </a:ext>
            </a:extLst>
          </p:cNvPr>
          <p:cNvSpPr/>
          <p:nvPr/>
        </p:nvSpPr>
        <p:spPr>
          <a:xfrm>
            <a:off x="2922494" y="4732971"/>
            <a:ext cx="313765" cy="36755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5CF11-E039-4685-ADD1-0030BBBDEC8F}"/>
              </a:ext>
            </a:extLst>
          </p:cNvPr>
          <p:cNvSpPr txBox="1"/>
          <p:nvPr/>
        </p:nvSpPr>
        <p:spPr>
          <a:xfrm>
            <a:off x="475129" y="6017768"/>
            <a:ext cx="115465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kCountData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db.dbSelect</a:t>
            </a:r>
            <a:r>
              <a:rPr lang="en-US" altLang="ko-KR" sz="1400" dirty="0"/>
              <a:t>('*','KEYWORD_COUNT',‘’)</a:t>
            </a:r>
          </a:p>
          <a:p>
            <a:r>
              <a:rPr lang="en-US" altLang="ko-KR" sz="1400" dirty="0" err="1"/>
              <a:t>hCountData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db.dbSelect</a:t>
            </a:r>
            <a:r>
              <a:rPr lang="en-US" altLang="ko-KR" sz="1400" dirty="0"/>
              <a:t>('*','HASHTAG_COUNT','')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1883D-941A-463D-84D5-C3828C57930B}"/>
              </a:ext>
            </a:extLst>
          </p:cNvPr>
          <p:cNvSpPr txBox="1"/>
          <p:nvPr/>
        </p:nvSpPr>
        <p:spPr>
          <a:xfrm>
            <a:off x="412376" y="4987769"/>
            <a:ext cx="127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highlight>
                  <a:srgbClr val="FFFF00"/>
                </a:highlight>
              </a:rPr>
              <a:t>T-SA.py</a:t>
            </a:r>
            <a:r>
              <a:rPr lang="ko-KR" altLang="en-US" sz="1200" b="1" dirty="0">
                <a:highlight>
                  <a:srgbClr val="FFFF00"/>
                </a:highlight>
              </a:rPr>
              <a:t>에 적용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</p:spTree>
    <p:extLst>
      <p:ext uri="{BB962C8B-B14F-4D97-AF65-F5344CB8AC3E}">
        <p14:creationId xmlns:p14="http://schemas.microsoft.com/office/powerpoint/2010/main" val="2315984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Execution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349622" y="1560464"/>
            <a:ext cx="10779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23.Insert(Search), 24.Insert(Timeline)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E439E2-4742-4201-B396-1B67461F5DE9}"/>
              </a:ext>
            </a:extLst>
          </p:cNvPr>
          <p:cNvSpPr txBox="1"/>
          <p:nvPr/>
        </p:nvSpPr>
        <p:spPr>
          <a:xfrm>
            <a:off x="475129" y="2115666"/>
            <a:ext cx="7028330" cy="4616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def </a:t>
            </a:r>
            <a:r>
              <a:rPr lang="en-US" altLang="ko-KR" sz="1400" dirty="0" err="1"/>
              <a:t>dbInsert</a:t>
            </a:r>
            <a:r>
              <a:rPr lang="en-US" altLang="ko-KR" sz="1400" dirty="0"/>
              <a:t>(self, </a:t>
            </a:r>
            <a:r>
              <a:rPr lang="en-US" altLang="ko-KR" sz="1400" dirty="0" err="1"/>
              <a:t>tableNm</a:t>
            </a:r>
            <a:r>
              <a:rPr lang="en-US" altLang="ko-KR" sz="1400" dirty="0"/>
              <a:t>, value):</a:t>
            </a:r>
          </a:p>
          <a:p>
            <a:r>
              <a:rPr lang="en-US" altLang="ko-KR" sz="1400" dirty="0"/>
              <a:t>        try:</a:t>
            </a:r>
          </a:p>
          <a:p>
            <a:r>
              <a:rPr lang="en-US" altLang="ko-KR" sz="1400" dirty="0"/>
              <a:t>            conn, curs = </a:t>
            </a:r>
            <a:r>
              <a:rPr lang="en-US" altLang="ko-KR" sz="1400" dirty="0" err="1"/>
              <a:t>self.dbConnect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sql</a:t>
            </a:r>
            <a:r>
              <a:rPr lang="en-US" altLang="ko-KR" sz="1400" dirty="0"/>
              <a:t> = 'INSERT INTO ' + </a:t>
            </a:r>
            <a:r>
              <a:rPr lang="en-US" altLang="ko-KR" sz="1400" dirty="0" err="1"/>
              <a:t>tableNm</a:t>
            </a:r>
            <a:endParaRPr lang="en-US" altLang="ko-KR" sz="1400" dirty="0"/>
          </a:p>
          <a:p>
            <a:r>
              <a:rPr lang="en-US" altLang="ko-KR" sz="1400" dirty="0"/>
              <a:t>            if </a:t>
            </a:r>
            <a:r>
              <a:rPr lang="en-US" altLang="ko-KR" sz="1400" dirty="0" err="1"/>
              <a:t>tableNm</a:t>
            </a:r>
            <a:r>
              <a:rPr lang="en-US" altLang="ko-KR" sz="1400" dirty="0"/>
              <a:t> in ['S_JSON', 'T_JSON']:                </a:t>
            </a:r>
          </a:p>
          <a:p>
            <a:r>
              <a:rPr lang="en-US" altLang="ko-KR" sz="1400" dirty="0"/>
              <a:t>                if </a:t>
            </a:r>
            <a:r>
              <a:rPr lang="en-US" altLang="ko-KR" sz="1400" dirty="0" err="1"/>
              <a:t>self.dbSelect</a:t>
            </a:r>
            <a:r>
              <a:rPr lang="en-US" altLang="ko-KR" sz="1400" dirty="0"/>
              <a:t>('EXISTS(SELECT *', </a:t>
            </a:r>
            <a:r>
              <a:rPr lang="en-US" altLang="ko-KR" sz="1400" dirty="0" err="1"/>
              <a:t>tableNm</a:t>
            </a:r>
            <a:r>
              <a:rPr lang="en-US" altLang="ko-KR" sz="1400" dirty="0"/>
              <a:t>, "WHERE CREATE_AT = </a:t>
            </a:r>
          </a:p>
          <a:p>
            <a:r>
              <a:rPr lang="en-US" altLang="ko-KR" sz="1400" dirty="0"/>
              <a:t>                                    %s' AND ID = '%s')" % (value[0], value[1]))[0][0] == 0:</a:t>
            </a:r>
          </a:p>
          <a:p>
            <a:r>
              <a:rPr lang="en-US" altLang="ko-KR" sz="1400" dirty="0"/>
              <a:t>                    </a:t>
            </a:r>
            <a:r>
              <a:rPr lang="en-US" altLang="ko-KR" sz="1400" dirty="0" err="1"/>
              <a:t>sql</a:t>
            </a:r>
            <a:r>
              <a:rPr lang="en-US" altLang="ko-KR" sz="1400" dirty="0"/>
              <a:t> += ' VALUES(%s, %s, %s, %s, %s, %s, %s, %s, %s);'</a:t>
            </a:r>
          </a:p>
          <a:p>
            <a:r>
              <a:rPr lang="en-US" altLang="ko-KR" sz="1400" dirty="0"/>
              <a:t>                    </a:t>
            </a:r>
            <a:r>
              <a:rPr lang="en-US" altLang="ko-KR" sz="1400" dirty="0" err="1"/>
              <a:t>curs.execute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sql</a:t>
            </a:r>
            <a:r>
              <a:rPr lang="en-US" altLang="ko-KR" sz="1400" dirty="0"/>
              <a:t>, (value[0], value[1], value[2], value[3], value[4], </a:t>
            </a:r>
          </a:p>
          <a:p>
            <a:r>
              <a:rPr lang="en-US" altLang="ko-KR" sz="1400" dirty="0"/>
              <a:t>                                           value[5], value[6], value[7], value[8]))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elif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tableNm</a:t>
            </a:r>
            <a:r>
              <a:rPr lang="en-US" altLang="ko-KR" sz="1400" dirty="0"/>
              <a:t> in ['S_HASHTAG', 'T_JHASHTAG']:</a:t>
            </a:r>
          </a:p>
          <a:p>
            <a:r>
              <a:rPr lang="en-US" altLang="ko-KR" sz="1400" dirty="0"/>
              <a:t>                </a:t>
            </a:r>
            <a:r>
              <a:rPr lang="en-US" altLang="ko-KR" sz="1400" dirty="0" err="1"/>
              <a:t>sql</a:t>
            </a:r>
            <a:r>
              <a:rPr lang="en-US" altLang="ko-KR" sz="1400" dirty="0"/>
              <a:t> += ' VALUES(%s, %s, %s, %s);'</a:t>
            </a:r>
          </a:p>
          <a:p>
            <a:r>
              <a:rPr lang="en-US" altLang="ko-KR" sz="1400" dirty="0"/>
              <a:t>                </a:t>
            </a:r>
            <a:r>
              <a:rPr lang="en-US" altLang="ko-KR" sz="1400" dirty="0" err="1"/>
              <a:t>curs.execute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sql</a:t>
            </a:r>
            <a:r>
              <a:rPr lang="en-US" altLang="ko-KR" sz="1400" dirty="0"/>
              <a:t>, (value[0], value[1], value[2], value[3]))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elif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tableNm</a:t>
            </a:r>
            <a:r>
              <a:rPr lang="en-US" altLang="ko-KR" sz="1400" dirty="0"/>
              <a:t> in ['S_USER', 'T_USER']:</a:t>
            </a:r>
          </a:p>
          <a:p>
            <a:r>
              <a:rPr lang="en-US" altLang="ko-KR" sz="1400" dirty="0"/>
              <a:t>                </a:t>
            </a:r>
            <a:r>
              <a:rPr lang="en-US" altLang="ko-KR" sz="1400" dirty="0" err="1"/>
              <a:t>sql</a:t>
            </a:r>
            <a:r>
              <a:rPr lang="en-US" altLang="ko-KR" sz="1400" dirty="0"/>
              <a:t> += ' VALUES(%s, %s, %s, %s, %s, %s);'</a:t>
            </a:r>
          </a:p>
          <a:p>
            <a:r>
              <a:rPr lang="en-US" altLang="ko-KR" sz="1400" dirty="0"/>
              <a:t>                </a:t>
            </a:r>
            <a:r>
              <a:rPr lang="en-US" altLang="ko-KR" sz="1400" dirty="0" err="1"/>
              <a:t>curs.execute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sql</a:t>
            </a:r>
            <a:r>
              <a:rPr lang="en-US" altLang="ko-KR" sz="1400" dirty="0"/>
              <a:t>, (value[0], value[1], value[2], value[3], value[4], value[5]))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conn.commit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    except:</a:t>
            </a:r>
          </a:p>
          <a:p>
            <a:r>
              <a:rPr lang="en-US" altLang="ko-KR" sz="1400" dirty="0"/>
              <a:t>            print('Error: Insert Failed')</a:t>
            </a:r>
          </a:p>
          <a:p>
            <a:r>
              <a:rPr lang="en-US" altLang="ko-KR" sz="1400" dirty="0"/>
              <a:t>        finally: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self.dbClose</a:t>
            </a:r>
            <a:r>
              <a:rPr lang="en-US" altLang="ko-KR" sz="1400" dirty="0"/>
              <a:t>(curs, conn)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9C2018-2417-4D7E-B4FD-7BE707E684B9}"/>
              </a:ext>
            </a:extLst>
          </p:cNvPr>
          <p:cNvSpPr txBox="1"/>
          <p:nvPr/>
        </p:nvSpPr>
        <p:spPr>
          <a:xfrm>
            <a:off x="8202706" y="2736502"/>
            <a:ext cx="384151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n-NO" altLang="ko-KR" sz="1400" dirty="0"/>
              <a:t> for val in sJson:</a:t>
            </a:r>
          </a:p>
          <a:p>
            <a:r>
              <a:rPr lang="nn-NO" altLang="ko-KR" sz="1400" dirty="0"/>
              <a:t>            db.dbInsert('S_JSON',val)</a:t>
            </a:r>
          </a:p>
          <a:p>
            <a:r>
              <a:rPr lang="en-US" altLang="ko-KR" sz="1400" dirty="0"/>
              <a:t> for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 in </a:t>
            </a:r>
            <a:r>
              <a:rPr lang="en-US" altLang="ko-KR" sz="1400" dirty="0" err="1"/>
              <a:t>sHashtag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db.dbInsert</a:t>
            </a:r>
            <a:r>
              <a:rPr lang="en-US" altLang="ko-KR" sz="1400" dirty="0"/>
              <a:t>('S_HASHTAG',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)</a:t>
            </a:r>
          </a:p>
          <a:p>
            <a:r>
              <a:rPr lang="nn-NO" altLang="ko-KR" sz="1400" dirty="0"/>
              <a:t> for val in sUser:</a:t>
            </a:r>
          </a:p>
          <a:p>
            <a:r>
              <a:rPr lang="nn-NO" altLang="ko-KR" sz="1400" dirty="0"/>
              <a:t>            db.dbInsert('S_USER',val)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B69D7-7CA3-4FC9-A4D6-1FF134F41130}"/>
              </a:ext>
            </a:extLst>
          </p:cNvPr>
          <p:cNvSpPr txBox="1"/>
          <p:nvPr/>
        </p:nvSpPr>
        <p:spPr>
          <a:xfrm>
            <a:off x="8202706" y="4527172"/>
            <a:ext cx="384151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n-NO" altLang="ko-KR" sz="1400" dirty="0"/>
              <a:t> for val in tJson:</a:t>
            </a:r>
          </a:p>
          <a:p>
            <a:r>
              <a:rPr lang="nn-NO" altLang="ko-KR" sz="1400" dirty="0"/>
              <a:t>            db.dbInsert('T_JSON',val)</a:t>
            </a:r>
          </a:p>
          <a:p>
            <a:r>
              <a:rPr lang="en-US" altLang="ko-KR" sz="1400" dirty="0"/>
              <a:t> for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 in </a:t>
            </a:r>
            <a:r>
              <a:rPr lang="en-US" altLang="ko-KR" sz="1400" dirty="0" err="1"/>
              <a:t>tHashtag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db.dbInsert</a:t>
            </a:r>
            <a:r>
              <a:rPr lang="en-US" altLang="ko-KR" sz="1400" dirty="0"/>
              <a:t>('T_HASHTAG',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)</a:t>
            </a:r>
          </a:p>
          <a:p>
            <a:r>
              <a:rPr lang="nn-NO" altLang="ko-KR" sz="1400" dirty="0"/>
              <a:t> for val in tUser:</a:t>
            </a:r>
          </a:p>
          <a:p>
            <a:r>
              <a:rPr lang="nn-NO" altLang="ko-KR" sz="1400" dirty="0"/>
              <a:t>            db.dbInsert('T_USER',val)</a:t>
            </a:r>
            <a:endParaRPr lang="ko-KR" altLang="en-US" sz="1400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AAAC928-BC6E-48C6-ACAA-D13E8B90D8E0}"/>
              </a:ext>
            </a:extLst>
          </p:cNvPr>
          <p:cNvSpPr/>
          <p:nvPr/>
        </p:nvSpPr>
        <p:spPr>
          <a:xfrm>
            <a:off x="7620000" y="4121497"/>
            <a:ext cx="519953" cy="3160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76281A-A079-4767-A7C4-08F785B0352A}"/>
              </a:ext>
            </a:extLst>
          </p:cNvPr>
          <p:cNvSpPr txBox="1"/>
          <p:nvPr/>
        </p:nvSpPr>
        <p:spPr>
          <a:xfrm>
            <a:off x="9486967" y="2395165"/>
            <a:ext cx="127298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highlight>
                  <a:srgbClr val="FFFF00"/>
                </a:highlight>
              </a:rPr>
              <a:t>T-SA.py</a:t>
            </a:r>
            <a:r>
              <a:rPr lang="ko-KR" altLang="en-US" sz="1200" b="1" dirty="0">
                <a:highlight>
                  <a:srgbClr val="FFFF00"/>
                </a:highlight>
              </a:rPr>
              <a:t>에 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</p:spTree>
    <p:extLst>
      <p:ext uri="{BB962C8B-B14F-4D97-AF65-F5344CB8AC3E}">
        <p14:creationId xmlns:p14="http://schemas.microsoft.com/office/powerpoint/2010/main" val="1769780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Implementation(Insert Result)</a:t>
            </a:r>
            <a:endParaRPr lang="ko-KR" altLang="en-US" sz="1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65418E-CB8D-49BC-86E4-B10162FC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097" y="1838410"/>
            <a:ext cx="5795487" cy="39991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E2C666-9854-4C41-92B8-F3D84CD65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572"/>
          <a:stretch/>
        </p:blipFill>
        <p:spPr>
          <a:xfrm>
            <a:off x="1119342" y="3721898"/>
            <a:ext cx="3552671" cy="22074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437F76-0660-4403-A58A-B0B2BFDD311E}"/>
              </a:ext>
            </a:extLst>
          </p:cNvPr>
          <p:cNvCxnSpPr/>
          <p:nvPr/>
        </p:nvCxnSpPr>
        <p:spPr>
          <a:xfrm>
            <a:off x="1523997" y="403146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761EE16-5917-4BA9-88B3-AD282608D173}"/>
              </a:ext>
            </a:extLst>
          </p:cNvPr>
          <p:cNvCxnSpPr/>
          <p:nvPr/>
        </p:nvCxnSpPr>
        <p:spPr>
          <a:xfrm>
            <a:off x="1876426" y="5426879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2ECFF8-7B90-4A12-B1AE-F62393DB76EB}"/>
              </a:ext>
            </a:extLst>
          </p:cNvPr>
          <p:cNvSpPr/>
          <p:nvPr/>
        </p:nvSpPr>
        <p:spPr>
          <a:xfrm>
            <a:off x="9702965" y="4130240"/>
            <a:ext cx="364331" cy="35145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4F0CCB-625C-4530-8A16-A32D9E106D4F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340763" y="4301691"/>
            <a:ext cx="7297908" cy="12966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528274-DDDA-4480-AD2E-AD913E84A4E7}"/>
              </a:ext>
            </a:extLst>
          </p:cNvPr>
          <p:cNvSpPr/>
          <p:nvPr/>
        </p:nvSpPr>
        <p:spPr>
          <a:xfrm>
            <a:off x="9702964" y="2805953"/>
            <a:ext cx="671513" cy="2455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568F074-62D5-4808-B0F8-F8BB21BBB722}"/>
              </a:ext>
            </a:extLst>
          </p:cNvPr>
          <p:cNvCxnSpPr>
            <a:cxnSpLocks/>
            <a:stCxn id="17" idx="3"/>
            <a:endCxn id="14" idx="1"/>
          </p:cNvCxnSpPr>
          <p:nvPr/>
        </p:nvCxnSpPr>
        <p:spPr>
          <a:xfrm flipV="1">
            <a:off x="2488405" y="2928744"/>
            <a:ext cx="7214559" cy="1753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C867BF-23E1-4351-BA56-9921B49D4E23}"/>
              </a:ext>
            </a:extLst>
          </p:cNvPr>
          <p:cNvSpPr/>
          <p:nvPr/>
        </p:nvSpPr>
        <p:spPr>
          <a:xfrm>
            <a:off x="1507331" y="4600575"/>
            <a:ext cx="981074" cy="1643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900BC8-1A36-4C6C-80DC-7F01E336EEE1}"/>
              </a:ext>
            </a:extLst>
          </p:cNvPr>
          <p:cNvSpPr/>
          <p:nvPr/>
        </p:nvSpPr>
        <p:spPr>
          <a:xfrm>
            <a:off x="1507330" y="5510213"/>
            <a:ext cx="833433" cy="1761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1E9D82-3C8F-4334-9072-42454380D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342" y="1682245"/>
            <a:ext cx="3552671" cy="173275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82D3DAE-5C5D-44B5-8F69-875D0C14DA71}"/>
              </a:ext>
            </a:extLst>
          </p:cNvPr>
          <p:cNvCxnSpPr/>
          <p:nvPr/>
        </p:nvCxnSpPr>
        <p:spPr>
          <a:xfrm>
            <a:off x="1576384" y="1943377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DD6FD8-9106-461B-90E0-FBC485F01B2B}"/>
              </a:ext>
            </a:extLst>
          </p:cNvPr>
          <p:cNvCxnSpPr/>
          <p:nvPr/>
        </p:nvCxnSpPr>
        <p:spPr>
          <a:xfrm>
            <a:off x="2128836" y="2874451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8DE9D-D14F-4BD0-96AA-A09A92E8C2D7}"/>
              </a:ext>
            </a:extLst>
          </p:cNvPr>
          <p:cNvSpPr/>
          <p:nvPr/>
        </p:nvSpPr>
        <p:spPr>
          <a:xfrm>
            <a:off x="1559715" y="1998137"/>
            <a:ext cx="2290765" cy="1523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5BBF79-3D83-448A-AE1F-EA6478DECB76}"/>
              </a:ext>
            </a:extLst>
          </p:cNvPr>
          <p:cNvSpPr/>
          <p:nvPr/>
        </p:nvSpPr>
        <p:spPr>
          <a:xfrm>
            <a:off x="1554954" y="2953659"/>
            <a:ext cx="2088359" cy="1309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57A512A-EF01-47D4-AFBE-E8195674A886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850480" y="2079812"/>
            <a:ext cx="5852483" cy="15110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4797ED-5C03-4985-93FE-C1A55C71A058}"/>
              </a:ext>
            </a:extLst>
          </p:cNvPr>
          <p:cNvSpPr/>
          <p:nvPr/>
        </p:nvSpPr>
        <p:spPr>
          <a:xfrm>
            <a:off x="9702963" y="3051534"/>
            <a:ext cx="478633" cy="107870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C36CA4-C7BD-47B0-AE8F-4016A89269B7}"/>
              </a:ext>
            </a:extLst>
          </p:cNvPr>
          <p:cNvSpPr/>
          <p:nvPr/>
        </p:nvSpPr>
        <p:spPr>
          <a:xfrm>
            <a:off x="9702963" y="4481695"/>
            <a:ext cx="478633" cy="72725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BAEB36F-E7E4-454B-B68A-41D9BF35F274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3643313" y="3019150"/>
            <a:ext cx="6059650" cy="182617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1EF6D21-C4FD-48CD-B309-71FC0D9AF917}"/>
              </a:ext>
            </a:extLst>
          </p:cNvPr>
          <p:cNvSpPr txBox="1"/>
          <p:nvPr/>
        </p:nvSpPr>
        <p:spPr>
          <a:xfrm>
            <a:off x="0" y="618905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트윗 내용에 </a:t>
            </a:r>
            <a:r>
              <a:rPr lang="en-US" altLang="ko-KR" sz="2000" b="1" dirty="0">
                <a:solidFill>
                  <a:srgbClr val="FF0000"/>
                </a:solidFill>
              </a:rPr>
              <a:t>‘</a:t>
            </a:r>
            <a:r>
              <a:rPr lang="ko-KR" altLang="en-US" sz="2000" b="1" dirty="0" err="1">
                <a:solidFill>
                  <a:srgbClr val="FF0000"/>
                </a:solidFill>
              </a:rPr>
              <a:t>이윤혁</a:t>
            </a:r>
            <a:r>
              <a:rPr lang="en-US" altLang="ko-KR" sz="2000" b="1" dirty="0">
                <a:solidFill>
                  <a:srgbClr val="FF0000"/>
                </a:solidFill>
              </a:rPr>
              <a:t>’</a:t>
            </a:r>
            <a:r>
              <a:rPr lang="ko-KR" altLang="en-US" sz="2000" b="1" dirty="0"/>
              <a:t>이라는 키워드를 통해 해시태그를 </a:t>
            </a:r>
            <a:r>
              <a:rPr lang="en-US" altLang="ko-KR" sz="2000" b="1" dirty="0"/>
              <a:t>MariaDB</a:t>
            </a:r>
            <a:r>
              <a:rPr lang="ko-KR" altLang="en-US" sz="2000" b="1" dirty="0"/>
              <a:t>에 저장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</p:spTree>
    <p:extLst>
      <p:ext uri="{BB962C8B-B14F-4D97-AF65-F5344CB8AC3E}">
        <p14:creationId xmlns:p14="http://schemas.microsoft.com/office/powerpoint/2010/main" val="2673814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349622" y="1560464"/>
            <a:ext cx="11519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25.Delete(Search), 26.Delete(Timeline), 27.Delete(</a:t>
            </a:r>
            <a:r>
              <a:rPr lang="en-US" altLang="ko-KR" sz="2000" b="1" dirty="0" err="1"/>
              <a:t>KeywordCount</a:t>
            </a:r>
            <a:r>
              <a:rPr lang="en-US" altLang="ko-KR" sz="2000" b="1" dirty="0"/>
              <a:t>), 28.Delete(</a:t>
            </a:r>
            <a:r>
              <a:rPr lang="en-US" altLang="ko-KR" sz="2000" b="1" dirty="0" err="1"/>
              <a:t>HashtagCount</a:t>
            </a:r>
            <a:r>
              <a:rPr lang="en-US" altLang="ko-KR" sz="2000" b="1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08A71-B896-4350-8902-82BF77114839}"/>
              </a:ext>
            </a:extLst>
          </p:cNvPr>
          <p:cNvSpPr txBox="1"/>
          <p:nvPr/>
        </p:nvSpPr>
        <p:spPr>
          <a:xfrm>
            <a:off x="475129" y="2115666"/>
            <a:ext cx="5620871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/>
              <a:t>def dbDelete(self, tableNm):</a:t>
            </a:r>
          </a:p>
          <a:p>
            <a:r>
              <a:rPr lang="en-US" altLang="ko-KR" sz="1400"/>
              <a:t>        try:</a:t>
            </a:r>
          </a:p>
          <a:p>
            <a:r>
              <a:rPr lang="en-US" altLang="ko-KR" sz="1400"/>
              <a:t>            # DB Connect</a:t>
            </a:r>
          </a:p>
          <a:p>
            <a:r>
              <a:rPr lang="en-US" altLang="ko-KR" sz="1400"/>
              <a:t>            conn, curs = self.dbConnect()</a:t>
            </a:r>
          </a:p>
          <a:p>
            <a:r>
              <a:rPr lang="en-US" altLang="ko-KR" sz="1400"/>
              <a:t>            # Write Query: Select Data</a:t>
            </a:r>
          </a:p>
          <a:p>
            <a:r>
              <a:rPr lang="en-US" altLang="ko-KR" sz="1400"/>
              <a:t>            sql = 'DELETE FROM %s;' % tableNm</a:t>
            </a:r>
          </a:p>
          <a:p>
            <a:r>
              <a:rPr lang="en-US" altLang="ko-KR" sz="1400"/>
              <a:t>            # Execute Query</a:t>
            </a:r>
          </a:p>
          <a:p>
            <a:r>
              <a:rPr lang="en-US" altLang="ko-KR" sz="1400"/>
              <a:t>            curs.execute(sql)</a:t>
            </a:r>
          </a:p>
          <a:p>
            <a:r>
              <a:rPr lang="en-US" altLang="ko-KR" sz="1400"/>
              <a:t>            # Apply Query</a:t>
            </a:r>
          </a:p>
          <a:p>
            <a:r>
              <a:rPr lang="en-US" altLang="ko-KR" sz="1400"/>
              <a:t>            conn.commit()</a:t>
            </a:r>
          </a:p>
          <a:p>
            <a:r>
              <a:rPr lang="en-US" altLang="ko-KR" sz="1400"/>
              <a:t>        except:</a:t>
            </a:r>
          </a:p>
          <a:p>
            <a:r>
              <a:rPr lang="en-US" altLang="ko-KR" sz="1400"/>
              <a:t>            print('Error: Delete Failed')</a:t>
            </a:r>
          </a:p>
          <a:p>
            <a:r>
              <a:rPr lang="en-US" altLang="ko-KR" sz="1400"/>
              <a:t>        finally:</a:t>
            </a:r>
          </a:p>
          <a:p>
            <a:r>
              <a:rPr lang="en-US" altLang="ko-KR" sz="1400"/>
              <a:t>            # DB Close</a:t>
            </a:r>
          </a:p>
          <a:p>
            <a:r>
              <a:rPr lang="en-US" altLang="ko-KR" sz="1400"/>
              <a:t>            self.dbClose(curs, conn)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5CDBA-5428-453D-80E3-6420E8B48D4F}"/>
              </a:ext>
            </a:extLst>
          </p:cNvPr>
          <p:cNvSpPr txBox="1"/>
          <p:nvPr/>
        </p:nvSpPr>
        <p:spPr>
          <a:xfrm>
            <a:off x="7503461" y="2540845"/>
            <a:ext cx="328108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db.dbDelete</a:t>
            </a:r>
            <a:r>
              <a:rPr lang="en-US" altLang="ko-KR" sz="1400" dirty="0"/>
              <a:t>('S_JSON’)</a:t>
            </a:r>
          </a:p>
          <a:p>
            <a:r>
              <a:rPr lang="en-US" altLang="ko-KR" sz="1400" dirty="0" err="1"/>
              <a:t>db.dbDelete</a:t>
            </a:r>
            <a:r>
              <a:rPr lang="en-US" altLang="ko-KR" sz="1400" dirty="0"/>
              <a:t>('S_HASHTAG’)</a:t>
            </a:r>
          </a:p>
          <a:p>
            <a:r>
              <a:rPr lang="en-US" altLang="ko-KR" sz="1400" dirty="0" err="1"/>
              <a:t>db.dbDelete</a:t>
            </a:r>
            <a:r>
              <a:rPr lang="en-US" altLang="ko-KR" sz="1400" dirty="0"/>
              <a:t>('S_USER’)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2F8A8-07A3-44DC-981C-C295C74E5B5F}"/>
              </a:ext>
            </a:extLst>
          </p:cNvPr>
          <p:cNvSpPr txBox="1"/>
          <p:nvPr/>
        </p:nvSpPr>
        <p:spPr>
          <a:xfrm>
            <a:off x="7503460" y="3429615"/>
            <a:ext cx="328108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db.dbDelete</a:t>
            </a:r>
            <a:r>
              <a:rPr lang="en-US" altLang="ko-KR" sz="1400" dirty="0"/>
              <a:t>('T_JSON’)</a:t>
            </a:r>
          </a:p>
          <a:p>
            <a:r>
              <a:rPr lang="en-US" altLang="ko-KR" sz="1400" dirty="0" err="1"/>
              <a:t>db.dbDelete</a:t>
            </a:r>
            <a:r>
              <a:rPr lang="en-US" altLang="ko-KR" sz="1400" dirty="0"/>
              <a:t>('T_HASHTAG’)</a:t>
            </a:r>
          </a:p>
          <a:p>
            <a:r>
              <a:rPr lang="en-US" altLang="ko-KR" sz="1400" dirty="0" err="1"/>
              <a:t>db.dbDelete</a:t>
            </a:r>
            <a:r>
              <a:rPr lang="en-US" altLang="ko-KR" sz="1400" dirty="0"/>
              <a:t>('T_USER')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E9B42-710C-403B-A411-A53E7AF2A426}"/>
              </a:ext>
            </a:extLst>
          </p:cNvPr>
          <p:cNvSpPr txBox="1"/>
          <p:nvPr/>
        </p:nvSpPr>
        <p:spPr>
          <a:xfrm>
            <a:off x="7503460" y="4318385"/>
            <a:ext cx="32810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db.dbDelete</a:t>
            </a:r>
            <a:r>
              <a:rPr lang="en-US" altLang="ko-KR" sz="1400" dirty="0"/>
              <a:t>('KEYWORD_COUNT')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85E2D2-1B1F-4F44-86D7-5F23E6CDE5AB}"/>
              </a:ext>
            </a:extLst>
          </p:cNvPr>
          <p:cNvSpPr txBox="1"/>
          <p:nvPr/>
        </p:nvSpPr>
        <p:spPr>
          <a:xfrm>
            <a:off x="7503459" y="4776268"/>
            <a:ext cx="32810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db.dbDelete</a:t>
            </a:r>
            <a:r>
              <a:rPr lang="en-US" altLang="ko-KR" sz="1400" dirty="0"/>
              <a:t>('HASHTAG_COUNT')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184AF01-4B9B-4781-9208-A8F074F70589}"/>
              </a:ext>
            </a:extLst>
          </p:cNvPr>
          <p:cNvSpPr/>
          <p:nvPr/>
        </p:nvSpPr>
        <p:spPr>
          <a:xfrm>
            <a:off x="6629400" y="3619643"/>
            <a:ext cx="519953" cy="3160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CCA5B2-538B-4A36-8E92-FDB2948D7455}"/>
              </a:ext>
            </a:extLst>
          </p:cNvPr>
          <p:cNvSpPr txBox="1"/>
          <p:nvPr/>
        </p:nvSpPr>
        <p:spPr>
          <a:xfrm>
            <a:off x="8507506" y="2188793"/>
            <a:ext cx="127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highlight>
                  <a:srgbClr val="FFFF00"/>
                </a:highlight>
              </a:rPr>
              <a:t>T-SA.py</a:t>
            </a:r>
            <a:r>
              <a:rPr lang="ko-KR" altLang="en-US" sz="1200" b="1" dirty="0">
                <a:highlight>
                  <a:srgbClr val="FFFF00"/>
                </a:highlight>
              </a:rPr>
              <a:t>에 적용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</p:spTree>
    <p:extLst>
      <p:ext uri="{BB962C8B-B14F-4D97-AF65-F5344CB8AC3E}">
        <p14:creationId xmlns:p14="http://schemas.microsoft.com/office/powerpoint/2010/main" val="2719402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543CB-FA24-4277-B233-6E5755A4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1639"/>
            <a:ext cx="12192000" cy="2234723"/>
          </a:xfrm>
        </p:spPr>
        <p:txBody>
          <a:bodyPr>
            <a:noAutofit/>
          </a:bodyPr>
          <a:lstStyle/>
          <a:p>
            <a:pPr algn="ctr"/>
            <a:r>
              <a:rPr lang="en-US" altLang="ko-KR" sz="6000" b="1" dirty="0"/>
              <a:t>3. HADOOP</a:t>
            </a:r>
            <a:br>
              <a:rPr lang="en-US" altLang="ko-KR" sz="6000" dirty="0"/>
            </a:b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62884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8" y="1511276"/>
            <a:ext cx="99687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Sqoop, Map/Reduce : </a:t>
            </a:r>
            <a:r>
              <a:rPr lang="ko-KR" altLang="en-US" sz="2000" b="1" dirty="0"/>
              <a:t>순차적 명령 실행 </a:t>
            </a:r>
            <a:r>
              <a:rPr lang="en-US" altLang="ko-KR" sz="1400" dirty="0">
                <a:hlinkClick r:id="rId3"/>
              </a:rPr>
              <a:t>https://docs.python.org/ko/3/tutorial/stdlib.html</a:t>
            </a:r>
            <a:endParaRPr lang="en-US" altLang="ko-KR" sz="1400" dirty="0"/>
          </a:p>
          <a:p>
            <a:r>
              <a:rPr lang="ko-KR" altLang="en-US" sz="1400" dirty="0"/>
              <a:t>순서대로 명령어를 실행 시켜 주기위한 작업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382548-C0D9-42D8-862C-7E539079F52C}"/>
              </a:ext>
            </a:extLst>
          </p:cNvPr>
          <p:cNvSpPr txBox="1"/>
          <p:nvPr/>
        </p:nvSpPr>
        <p:spPr>
          <a:xfrm>
            <a:off x="349623" y="6484876"/>
            <a:ext cx="6047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00"/>
                </a:highlight>
              </a:rPr>
              <a:t>*Python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00"/>
                </a:highlight>
              </a:rPr>
              <a:t>os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모듈이란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00"/>
                </a:highlight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운영 체제와 상호 작용하기 위한 함수를 제공하는 라이브러리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  <a:endParaRPr lang="ko-KR" altLang="en-US" sz="12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78010A-EA8F-4352-B2F0-F8475ECAD96D}"/>
              </a:ext>
            </a:extLst>
          </p:cNvPr>
          <p:cNvSpPr/>
          <p:nvPr/>
        </p:nvSpPr>
        <p:spPr>
          <a:xfrm>
            <a:off x="3792822" y="2757055"/>
            <a:ext cx="7093527" cy="7883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CC1CBAE-1CA3-49F7-89A6-BA5FAFEC7DA4}"/>
              </a:ext>
            </a:extLst>
          </p:cNvPr>
          <p:cNvSpPr/>
          <p:nvPr/>
        </p:nvSpPr>
        <p:spPr>
          <a:xfrm>
            <a:off x="2011160" y="4671874"/>
            <a:ext cx="3648076" cy="6771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200" dirty="0"/>
              <a:t>&gt;&gt;&gt; import</a:t>
            </a:r>
            <a:r>
              <a:rPr lang="ko-KR" altLang="en-US" sz="1200" dirty="0"/>
              <a:t> </a:t>
            </a:r>
            <a:r>
              <a:rPr lang="en-US" altLang="ko-KR" sz="1200" dirty="0" err="1"/>
              <a:t>os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&gt;&gt;&gt; </a:t>
            </a:r>
            <a:r>
              <a:rPr lang="en-US" altLang="ko-KR" sz="1200" u="sng" dirty="0" err="1">
                <a:solidFill>
                  <a:srgbClr val="FF0000"/>
                </a:solidFill>
              </a:rPr>
              <a:t>os.system</a:t>
            </a:r>
            <a:r>
              <a:rPr lang="en-US" altLang="ko-KR" sz="1200" dirty="0"/>
              <a:t>(‘</a:t>
            </a:r>
            <a:r>
              <a:rPr lang="en-US" altLang="ko-KR" sz="1200" dirty="0">
                <a:highlight>
                  <a:srgbClr val="FFFF00"/>
                </a:highlight>
              </a:rPr>
              <a:t>start-all.sh</a:t>
            </a:r>
            <a:r>
              <a:rPr lang="en-US" altLang="ko-KR" sz="1200" dirty="0"/>
              <a:t>’)  # </a:t>
            </a:r>
            <a:r>
              <a:rPr lang="ko-KR" altLang="en-US" sz="1200" dirty="0" err="1"/>
              <a:t>하둡실행</a:t>
            </a:r>
            <a:r>
              <a:rPr lang="ko-KR" altLang="en-US" sz="1200" dirty="0"/>
              <a:t> 명령어</a:t>
            </a:r>
            <a:endParaRPr lang="en-US" altLang="ko-KR" sz="1200" dirty="0"/>
          </a:p>
          <a:p>
            <a:r>
              <a:rPr lang="en-US" altLang="ko-KR" sz="1200" dirty="0"/>
              <a:t>&gt;&gt;&gt; </a:t>
            </a:r>
            <a:r>
              <a:rPr lang="en-US" altLang="ko-KR" sz="1200" u="sng" dirty="0" err="1">
                <a:solidFill>
                  <a:srgbClr val="FF0000"/>
                </a:solidFill>
              </a:rPr>
              <a:t>os.system</a:t>
            </a:r>
            <a:r>
              <a:rPr lang="en-US" altLang="ko-KR" sz="1200" dirty="0"/>
              <a:t>(‘</a:t>
            </a:r>
            <a:r>
              <a:rPr lang="en-US" altLang="ko-KR" sz="1200" dirty="0" err="1">
                <a:highlight>
                  <a:srgbClr val="FFFF00"/>
                </a:highlight>
              </a:rPr>
              <a:t>jps</a:t>
            </a:r>
            <a:r>
              <a:rPr lang="en-US" altLang="ko-KR" sz="1200" dirty="0"/>
              <a:t>’) # </a:t>
            </a:r>
            <a:r>
              <a:rPr lang="ko-KR" altLang="en-US" sz="1200" dirty="0"/>
              <a:t>프로세스 상태 확인 명령어</a:t>
            </a:r>
            <a:endParaRPr lang="en-US" altLang="ko-KR" sz="1200" dirty="0"/>
          </a:p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C671D9-8AC5-4301-A306-01FC1B9E04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4" r="55326"/>
          <a:stretch/>
        </p:blipFill>
        <p:spPr>
          <a:xfrm>
            <a:off x="6624461" y="4086713"/>
            <a:ext cx="3063740" cy="2030279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67B77FB-E380-404E-A090-60C9269C9207}"/>
              </a:ext>
            </a:extLst>
          </p:cNvPr>
          <p:cNvCxnSpPr>
            <a:cxnSpLocks/>
          </p:cNvCxnSpPr>
          <p:nvPr/>
        </p:nvCxnSpPr>
        <p:spPr>
          <a:xfrm flipV="1">
            <a:off x="5377869" y="4561423"/>
            <a:ext cx="1260372" cy="4247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9765190-B224-419E-A6CB-BD64C2047155}"/>
              </a:ext>
            </a:extLst>
          </p:cNvPr>
          <p:cNvCxnSpPr>
            <a:cxnSpLocks/>
          </p:cNvCxnSpPr>
          <p:nvPr/>
        </p:nvCxnSpPr>
        <p:spPr>
          <a:xfrm>
            <a:off x="5535031" y="5163721"/>
            <a:ext cx="1089430" cy="412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B538E3-DB66-475A-B60C-E3546B2F87C9}"/>
              </a:ext>
            </a:extLst>
          </p:cNvPr>
          <p:cNvCxnSpPr/>
          <p:nvPr/>
        </p:nvCxnSpPr>
        <p:spPr>
          <a:xfrm>
            <a:off x="6750731" y="5031860"/>
            <a:ext cx="26919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B393F7-902B-480E-8BF8-BAB10E31A0AB}"/>
              </a:ext>
            </a:extLst>
          </p:cNvPr>
          <p:cNvGrpSpPr/>
          <p:nvPr/>
        </p:nvGrpSpPr>
        <p:grpSpPr>
          <a:xfrm>
            <a:off x="3934551" y="2912376"/>
            <a:ext cx="6820459" cy="521494"/>
            <a:chOff x="4000220" y="3466557"/>
            <a:chExt cx="6820459" cy="52149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408D25F-87D9-4C71-9972-07142C7C3747}"/>
                </a:ext>
              </a:extLst>
            </p:cNvPr>
            <p:cNvSpPr/>
            <p:nvPr/>
          </p:nvSpPr>
          <p:spPr>
            <a:xfrm>
              <a:off x="4000220" y="3466557"/>
              <a:ext cx="1693069" cy="521494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Sqoop import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D0ACC1-0C6A-40FE-B112-6B6358FFBD6C}"/>
                </a:ext>
              </a:extLst>
            </p:cNvPr>
            <p:cNvSpPr/>
            <p:nvPr/>
          </p:nvSpPr>
          <p:spPr>
            <a:xfrm>
              <a:off x="6629119" y="3466557"/>
              <a:ext cx="1562661" cy="521494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Map/Reduce</a:t>
              </a:r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1E845AF-A124-4985-A464-CE20ABC25638}"/>
                </a:ext>
              </a:extLst>
            </p:cNvPr>
            <p:cNvSpPr/>
            <p:nvPr/>
          </p:nvSpPr>
          <p:spPr>
            <a:xfrm>
              <a:off x="9127610" y="3466557"/>
              <a:ext cx="1693069" cy="521494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Sqoop export</a:t>
              </a:r>
              <a:endParaRPr lang="ko-KR" altLang="en-US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A31367D-38B5-44A7-B6BB-50CA12E92D20}"/>
                </a:ext>
              </a:extLst>
            </p:cNvPr>
            <p:cNvCxnSpPr>
              <a:stCxn id="2" idx="3"/>
              <a:endCxn id="25" idx="1"/>
            </p:cNvCxnSpPr>
            <p:nvPr/>
          </p:nvCxnSpPr>
          <p:spPr>
            <a:xfrm>
              <a:off x="5693289" y="3727304"/>
              <a:ext cx="93583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540FE956-5443-4C48-A2C9-3EE17CC9B587}"/>
                </a:ext>
              </a:extLst>
            </p:cNvPr>
            <p:cNvCxnSpPr/>
            <p:nvPr/>
          </p:nvCxnSpPr>
          <p:spPr>
            <a:xfrm>
              <a:off x="8191780" y="3727304"/>
              <a:ext cx="93583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5D48DF-E18D-4F2B-8FAB-B79D27C68A64}"/>
              </a:ext>
            </a:extLst>
          </p:cNvPr>
          <p:cNvGrpSpPr/>
          <p:nvPr/>
        </p:nvGrpSpPr>
        <p:grpSpPr>
          <a:xfrm>
            <a:off x="1305652" y="2912376"/>
            <a:ext cx="2628899" cy="521494"/>
            <a:chOff x="1371321" y="3466557"/>
            <a:chExt cx="2628899" cy="52149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54F5966-ED4E-42DD-BB8B-4FBE761267DD}"/>
                </a:ext>
              </a:extLst>
            </p:cNvPr>
            <p:cNvSpPr/>
            <p:nvPr/>
          </p:nvSpPr>
          <p:spPr>
            <a:xfrm>
              <a:off x="1371321" y="3466557"/>
              <a:ext cx="1693069" cy="521494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Hadoop start</a:t>
              </a:r>
              <a:endParaRPr lang="ko-KR" altLang="en-US" dirty="0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FE5D962-25BC-45A5-BD6B-FB1CF51DD048}"/>
                </a:ext>
              </a:extLst>
            </p:cNvPr>
            <p:cNvCxnSpPr>
              <a:stCxn id="20" idx="3"/>
            </p:cNvCxnSpPr>
            <p:nvPr/>
          </p:nvCxnSpPr>
          <p:spPr>
            <a:xfrm>
              <a:off x="3064390" y="3727304"/>
              <a:ext cx="93583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995C602-3411-4887-A87F-C8C465AB335A}"/>
              </a:ext>
            </a:extLst>
          </p:cNvPr>
          <p:cNvSpPr txBox="1"/>
          <p:nvPr/>
        </p:nvSpPr>
        <p:spPr>
          <a:xfrm>
            <a:off x="1305651" y="2619283"/>
            <a:ext cx="1693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33.Start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9620AA-973C-4733-AA4B-194EF222CA91}"/>
              </a:ext>
            </a:extLst>
          </p:cNvPr>
          <p:cNvSpPr txBox="1"/>
          <p:nvPr/>
        </p:nvSpPr>
        <p:spPr>
          <a:xfrm>
            <a:off x="3792821" y="2435909"/>
            <a:ext cx="7093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31.Keyword, 32Hashtag</a:t>
            </a:r>
          </a:p>
        </p:txBody>
      </p:sp>
    </p:spTree>
    <p:extLst>
      <p:ext uri="{BB962C8B-B14F-4D97-AF65-F5344CB8AC3E}">
        <p14:creationId xmlns:p14="http://schemas.microsoft.com/office/powerpoint/2010/main" val="2465647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349622" y="1560464"/>
            <a:ext cx="11519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31.Keyword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62624F-B17D-4776-AFFB-DB6E1221C9E5}"/>
              </a:ext>
            </a:extLst>
          </p:cNvPr>
          <p:cNvSpPr/>
          <p:nvPr/>
        </p:nvSpPr>
        <p:spPr>
          <a:xfrm>
            <a:off x="574964" y="2513968"/>
            <a:ext cx="11294307" cy="7897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err="1"/>
              <a:t>sqoop</a:t>
            </a:r>
            <a:r>
              <a:rPr lang="en-US" altLang="ko-KR" sz="1600" dirty="0"/>
              <a:t> import --connect </a:t>
            </a:r>
            <a:r>
              <a:rPr lang="en-US" altLang="ko-KR" sz="1600" dirty="0" err="1"/>
              <a:t>jdbc:mysql</a:t>
            </a:r>
            <a:r>
              <a:rPr lang="en-US" altLang="ko-KR" sz="1600" dirty="0"/>
              <a:t>://localhost/TWITTER --username T-SA --password 1234 --table S_JSON --columns TEXT --target-</a:t>
            </a:r>
            <a:r>
              <a:rPr lang="en-US" altLang="ko-KR" sz="1600" dirty="0" err="1"/>
              <a:t>dir</a:t>
            </a:r>
            <a:r>
              <a:rPr lang="en-US" altLang="ko-KR" sz="1600" dirty="0"/>
              <a:t> hdfs://localhost:9000/user/vi/KEYWORD_INPUT -m 1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11DC1-E03A-4B75-BE67-0B5EB4B60EA3}"/>
              </a:ext>
            </a:extLst>
          </p:cNvPr>
          <p:cNvSpPr/>
          <p:nvPr/>
        </p:nvSpPr>
        <p:spPr>
          <a:xfrm>
            <a:off x="574964" y="3832700"/>
            <a:ext cx="11294307" cy="7897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/>
              <a:t>yarn jar /home/vi/</a:t>
            </a:r>
            <a:r>
              <a:rPr lang="en-US" altLang="ko-KR" sz="1600" dirty="0" err="1"/>
              <a:t>hadoop</a:t>
            </a:r>
            <a:r>
              <a:rPr lang="en-US" altLang="ko-KR" sz="1600" dirty="0"/>
              <a:t>/jar/KeywordCount.jar </a:t>
            </a:r>
            <a:r>
              <a:rPr lang="en-US" altLang="ko-KR" sz="1600" dirty="0" err="1"/>
              <a:t>KeywordCount</a:t>
            </a:r>
            <a:r>
              <a:rPr lang="en-US" altLang="ko-KR" sz="1600" dirty="0"/>
              <a:t> /user/vi/KEYWORD_INPUT/part-m-00000 KEYWORD_OUTPUT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7F06DA-67A6-41DE-AD58-1CB854A82F04}"/>
              </a:ext>
            </a:extLst>
          </p:cNvPr>
          <p:cNvSpPr/>
          <p:nvPr/>
        </p:nvSpPr>
        <p:spPr>
          <a:xfrm>
            <a:off x="574963" y="5151432"/>
            <a:ext cx="11294307" cy="7897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err="1"/>
              <a:t>sqoop</a:t>
            </a:r>
            <a:r>
              <a:rPr lang="en-US" altLang="ko-KR" sz="1600" dirty="0"/>
              <a:t> export --connect </a:t>
            </a:r>
            <a:r>
              <a:rPr lang="en-US" altLang="ko-KR" sz="1600" dirty="0" err="1"/>
              <a:t>jdbc:mysql</a:t>
            </a:r>
            <a:r>
              <a:rPr lang="en-US" altLang="ko-KR" sz="1600" dirty="0"/>
              <a:t>://localhost/ TWITTER --username T-SA --password 1234 --table KEYWORD_COUNT --export-</a:t>
            </a:r>
            <a:r>
              <a:rPr lang="en-US" altLang="ko-KR" sz="1600" dirty="0" err="1"/>
              <a:t>dir</a:t>
            </a:r>
            <a:r>
              <a:rPr lang="en-US" altLang="ko-KR" sz="1600" dirty="0"/>
              <a:t> hdfs://localhost:9000/user/vi/KEYWORD_OUTPUT/part-r-00000 --columns KEYWORD,COUNT --input-fields-terminated-by "\t"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09C4BE-C2C2-4014-8383-163F3E10ADA9}"/>
              </a:ext>
            </a:extLst>
          </p:cNvPr>
          <p:cNvSpPr txBox="1"/>
          <p:nvPr/>
        </p:nvSpPr>
        <p:spPr>
          <a:xfrm>
            <a:off x="572108" y="2183037"/>
            <a:ext cx="1848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SQOOP IMPORT </a:t>
            </a:r>
            <a:endParaRPr lang="ko-KR" alt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8A81E-5C72-4FBA-9BEE-CA8E280B1D62}"/>
              </a:ext>
            </a:extLst>
          </p:cNvPr>
          <p:cNvSpPr txBox="1"/>
          <p:nvPr/>
        </p:nvSpPr>
        <p:spPr>
          <a:xfrm>
            <a:off x="589039" y="3491030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MAP/REDUCE</a:t>
            </a:r>
            <a:endParaRPr lang="ko-KR" alt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8E76B-1BE9-47C5-B1D5-82CD2D4587A3}"/>
              </a:ext>
            </a:extLst>
          </p:cNvPr>
          <p:cNvSpPr txBox="1"/>
          <p:nvPr/>
        </p:nvSpPr>
        <p:spPr>
          <a:xfrm>
            <a:off x="572107" y="4814233"/>
            <a:ext cx="1831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SQOOP EXPORT 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67524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349622" y="1560464"/>
            <a:ext cx="11519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32.Hashtag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62624F-B17D-4776-AFFB-DB6E1221C9E5}"/>
              </a:ext>
            </a:extLst>
          </p:cNvPr>
          <p:cNvSpPr/>
          <p:nvPr/>
        </p:nvSpPr>
        <p:spPr>
          <a:xfrm>
            <a:off x="574964" y="2513968"/>
            <a:ext cx="11294307" cy="7897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err="1"/>
              <a:t>sqoop</a:t>
            </a:r>
            <a:r>
              <a:rPr lang="en-US" altLang="ko-KR" sz="1600" dirty="0"/>
              <a:t> import --connect </a:t>
            </a:r>
            <a:r>
              <a:rPr lang="en-US" altLang="ko-KR" sz="1600" dirty="0" err="1"/>
              <a:t>jdbc:mysql</a:t>
            </a:r>
            <a:r>
              <a:rPr lang="en-US" altLang="ko-KR" sz="1600" dirty="0"/>
              <a:t>://localhost/TWITTER --username T-SA --password 1234 --table S_HASHTAG --columns TEXT --target-</a:t>
            </a:r>
            <a:r>
              <a:rPr lang="en-US" altLang="ko-KR" sz="1600" dirty="0" err="1"/>
              <a:t>dir</a:t>
            </a:r>
            <a:r>
              <a:rPr lang="en-US" altLang="ko-KR" sz="1600" dirty="0"/>
              <a:t> hdfs://localhost:9000/user/vi/HASHTAG_INPUT -m 1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11DC1-E03A-4B75-BE67-0B5EB4B60EA3}"/>
              </a:ext>
            </a:extLst>
          </p:cNvPr>
          <p:cNvSpPr/>
          <p:nvPr/>
        </p:nvSpPr>
        <p:spPr>
          <a:xfrm>
            <a:off x="574964" y="3832700"/>
            <a:ext cx="11294307" cy="7897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/>
              <a:t>yarn jar /home/vi/</a:t>
            </a:r>
            <a:r>
              <a:rPr lang="en-US" altLang="ko-KR" sz="1600" dirty="0" err="1"/>
              <a:t>hadoop</a:t>
            </a:r>
            <a:r>
              <a:rPr lang="en-US" altLang="ko-KR" sz="1600" dirty="0"/>
              <a:t>/jar/HashtagCount.jar </a:t>
            </a:r>
            <a:r>
              <a:rPr lang="en-US" altLang="ko-KR" sz="1600" dirty="0" err="1"/>
              <a:t>HashtagCount</a:t>
            </a:r>
            <a:r>
              <a:rPr lang="en-US" altLang="ko-KR" sz="1600" dirty="0"/>
              <a:t> /user/vi/ HASHTAG_INPUT/part-m-00000 KEYWORD_OUTPUT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7F06DA-67A6-41DE-AD58-1CB854A82F04}"/>
              </a:ext>
            </a:extLst>
          </p:cNvPr>
          <p:cNvSpPr/>
          <p:nvPr/>
        </p:nvSpPr>
        <p:spPr>
          <a:xfrm>
            <a:off x="574963" y="5151432"/>
            <a:ext cx="11294307" cy="7897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err="1"/>
              <a:t>sqoop</a:t>
            </a:r>
            <a:r>
              <a:rPr lang="en-US" altLang="ko-KR" sz="1600" dirty="0"/>
              <a:t> export --connect </a:t>
            </a:r>
            <a:r>
              <a:rPr lang="en-US" altLang="ko-KR" sz="1600" dirty="0" err="1"/>
              <a:t>jdbc:mysql</a:t>
            </a:r>
            <a:r>
              <a:rPr lang="en-US" altLang="ko-KR" sz="1600" dirty="0"/>
              <a:t>://localhost/TWITTER --username T-SA --password 1234 --table HASHTAG_COUNT --export-</a:t>
            </a:r>
            <a:r>
              <a:rPr lang="en-US" altLang="ko-KR" sz="1600" dirty="0" err="1"/>
              <a:t>dir</a:t>
            </a:r>
            <a:r>
              <a:rPr lang="en-US" altLang="ko-KR" sz="1600" dirty="0"/>
              <a:t> hdfs://localhost:9000/user/vi/ HASHTAG_OUTPUT/part-r-00000 --columns HASHTAG,COUNT --input-fields-terminated-by "\t"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09C4BE-C2C2-4014-8383-163F3E10ADA9}"/>
              </a:ext>
            </a:extLst>
          </p:cNvPr>
          <p:cNvSpPr txBox="1"/>
          <p:nvPr/>
        </p:nvSpPr>
        <p:spPr>
          <a:xfrm>
            <a:off x="572108" y="2183037"/>
            <a:ext cx="1848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SQOOP IMPORT </a:t>
            </a:r>
            <a:endParaRPr lang="ko-KR" alt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8A81E-5C72-4FBA-9BEE-CA8E280B1D62}"/>
              </a:ext>
            </a:extLst>
          </p:cNvPr>
          <p:cNvSpPr txBox="1"/>
          <p:nvPr/>
        </p:nvSpPr>
        <p:spPr>
          <a:xfrm>
            <a:off x="589039" y="3491030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MAP/REDUCE</a:t>
            </a:r>
            <a:endParaRPr lang="ko-KR" alt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8E76B-1BE9-47C5-B1D5-82CD2D4587A3}"/>
              </a:ext>
            </a:extLst>
          </p:cNvPr>
          <p:cNvSpPr txBox="1"/>
          <p:nvPr/>
        </p:nvSpPr>
        <p:spPr>
          <a:xfrm>
            <a:off x="572107" y="4814233"/>
            <a:ext cx="1831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SQOOP EXPORT 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35519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0A8270-5E20-4629-BBA6-D1F2665BCDD8}"/>
              </a:ext>
            </a:extLst>
          </p:cNvPr>
          <p:cNvSpPr/>
          <p:nvPr/>
        </p:nvSpPr>
        <p:spPr>
          <a:xfrm>
            <a:off x="3127246" y="4403182"/>
            <a:ext cx="8822707" cy="19205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349623" y="1555332"/>
            <a:ext cx="8511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Map/Reduce : </a:t>
            </a:r>
            <a:r>
              <a:rPr lang="ko-KR" altLang="en-US" sz="2000" b="1" dirty="0"/>
              <a:t>자연어 처리</a:t>
            </a:r>
            <a:r>
              <a:rPr lang="en-US" altLang="ko-KR" sz="2000" b="1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키워드의 연관성을 분석하기 위한 작업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8F620C5-A416-4726-A09A-689E0D054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165983"/>
              </p:ext>
            </p:extLst>
          </p:nvPr>
        </p:nvGraphicFramePr>
        <p:xfrm>
          <a:off x="475129" y="2669053"/>
          <a:ext cx="2346037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6037">
                  <a:extLst>
                    <a:ext uri="{9D8B030D-6E8A-4147-A177-3AD203B41FA5}">
                      <a16:colId xmlns:a16="http://schemas.microsoft.com/office/drawing/2014/main" val="716657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가동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가짜뉴스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에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강원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강조</a:t>
                      </a:r>
                      <a:r>
                        <a:rPr lang="ko-KR" altLang="en-US" b="0" u="sng" dirty="0">
                          <a:solidFill>
                            <a:srgbClr val="FF0000"/>
                          </a:solidFill>
                        </a:rPr>
                        <a:t>하는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것들</a:t>
                      </a:r>
                      <a:r>
                        <a:rPr lang="en-US" altLang="ko-KR" dirty="0"/>
                        <a:t>..	2</a:t>
                      </a:r>
                    </a:p>
                    <a:p>
                      <a:pPr latinLnBrk="1"/>
                      <a:r>
                        <a:rPr lang="ko-KR" altLang="en-US" dirty="0"/>
                        <a:t>것을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게	</a:t>
                      </a:r>
                      <a:r>
                        <a:rPr lang="en-US" altLang="ko-KR" dirty="0"/>
                        <a:t>2</a:t>
                      </a:r>
                    </a:p>
                    <a:p>
                      <a:pPr latinLnBrk="1"/>
                      <a:r>
                        <a:rPr lang="ko-KR" altLang="en-US" dirty="0" err="1"/>
                        <a:t>경수찡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고마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하고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고민정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고발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을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공정하고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공지	</a:t>
                      </a:r>
                      <a:r>
                        <a:rPr lang="en-US" altLang="ko-K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839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B0BBD37-3FB6-48F7-A056-6B1BFD8B1B14}"/>
              </a:ext>
            </a:extLst>
          </p:cNvPr>
          <p:cNvSpPr txBox="1"/>
          <p:nvPr/>
        </p:nvSpPr>
        <p:spPr>
          <a:xfrm>
            <a:off x="3216894" y="2662560"/>
            <a:ext cx="312777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highlight>
                  <a:srgbClr val="FFFF00"/>
                </a:highlight>
              </a:rPr>
              <a:t>공백을 기준으로 문장을 나눴을 경우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C391755-EB32-4C06-B62E-D9D7706A1A22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877776" y="2816449"/>
            <a:ext cx="3391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AF5A48-01B2-4558-8687-1502F067DD8A}"/>
              </a:ext>
            </a:extLst>
          </p:cNvPr>
          <p:cNvSpPr txBox="1"/>
          <p:nvPr/>
        </p:nvSpPr>
        <p:spPr>
          <a:xfrm>
            <a:off x="358588" y="1977036"/>
            <a:ext cx="6967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** </a:t>
            </a:r>
            <a:r>
              <a:rPr lang="ko-KR" altLang="en-US" sz="1400" b="1" dirty="0">
                <a:solidFill>
                  <a:srgbClr val="FF0000"/>
                </a:solidFill>
              </a:rPr>
              <a:t>데이터에서 키워드 빈도를 분석하여 명사만을 시각화 하고자 한다</a:t>
            </a:r>
            <a:r>
              <a:rPr lang="en-US" altLang="ko-KR" sz="1400" b="1" dirty="0">
                <a:solidFill>
                  <a:srgbClr val="FF0000"/>
                </a:solidFill>
              </a:rPr>
              <a:t>. **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50742A-A5B6-415B-A135-C63943B43FC9}"/>
              </a:ext>
            </a:extLst>
          </p:cNvPr>
          <p:cNvSpPr txBox="1"/>
          <p:nvPr/>
        </p:nvSpPr>
        <p:spPr>
          <a:xfrm>
            <a:off x="3127246" y="4472655"/>
            <a:ext cx="7443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자바 언어로 짜여진 오픈소스 들 중 </a:t>
            </a:r>
            <a:r>
              <a:rPr lang="en-US" altLang="ko-KR" b="1" dirty="0"/>
              <a:t>KOMORAN</a:t>
            </a:r>
            <a:r>
              <a:rPr lang="ko-KR" altLang="en-US" b="1" dirty="0"/>
              <a:t>을 선택</a:t>
            </a:r>
            <a:endParaRPr lang="en-US" altLang="ko-KR" b="1" dirty="0"/>
          </a:p>
          <a:p>
            <a:r>
              <a:rPr lang="ko-KR" altLang="en-US" sz="1400" dirty="0" err="1"/>
              <a:t>꼬꼬마</a:t>
            </a:r>
            <a:r>
              <a:rPr lang="ko-KR" altLang="en-US" sz="1400" dirty="0"/>
              <a:t> 형태소 분석기</a:t>
            </a:r>
            <a:r>
              <a:rPr lang="en-US" altLang="ko-KR" sz="1400" dirty="0"/>
              <a:t>, </a:t>
            </a:r>
            <a:r>
              <a:rPr lang="en-US" altLang="ko-KR" sz="1400" b="1" u="sng" dirty="0">
                <a:solidFill>
                  <a:srgbClr val="FF0000"/>
                </a:solidFill>
              </a:rPr>
              <a:t>KOMORAN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OPEN-KOREAN-TEXT</a:t>
            </a:r>
            <a:endParaRPr lang="ko-KR" altLang="en-US" sz="1400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B26FBC5-56B2-400D-B4E9-BF592B884613}"/>
              </a:ext>
            </a:extLst>
          </p:cNvPr>
          <p:cNvCxnSpPr>
            <a:cxnSpLocks/>
          </p:cNvCxnSpPr>
          <p:nvPr/>
        </p:nvCxnSpPr>
        <p:spPr>
          <a:xfrm>
            <a:off x="5332053" y="5078766"/>
            <a:ext cx="578639" cy="293014"/>
          </a:xfrm>
          <a:prstGeom prst="bentConnector3">
            <a:avLst>
              <a:gd name="adj1" fmla="val 185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FB6B3C-4313-467C-81C4-B7674A8DA1F7}"/>
              </a:ext>
            </a:extLst>
          </p:cNvPr>
          <p:cNvSpPr/>
          <p:nvPr/>
        </p:nvSpPr>
        <p:spPr>
          <a:xfrm>
            <a:off x="5910692" y="5213446"/>
            <a:ext cx="4091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3"/>
              </a:rPr>
              <a:t>https://www.shineware.co.kr/products/komoran/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68B24C-8144-4EE4-8977-4FA600CB7E1B}"/>
              </a:ext>
            </a:extLst>
          </p:cNvPr>
          <p:cNvSpPr txBox="1"/>
          <p:nvPr/>
        </p:nvSpPr>
        <p:spPr>
          <a:xfrm>
            <a:off x="5938504" y="5614884"/>
            <a:ext cx="60965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다른 형태소 분석기들 보다 속도</a:t>
            </a:r>
            <a:r>
              <a:rPr lang="en-US" altLang="ko-KR" sz="1400" dirty="0"/>
              <a:t>, </a:t>
            </a:r>
            <a:r>
              <a:rPr lang="ko-KR" altLang="en-US" sz="1400" dirty="0"/>
              <a:t>정확성이 높으며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사용자 사전을 지원하여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사용자가 원하는 단어를 명사로 추가 할 수 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Ex) </a:t>
            </a:r>
            <a:r>
              <a:rPr lang="ko-KR" altLang="en-US" sz="1400" dirty="0"/>
              <a:t>아이언맨 </a:t>
            </a:r>
            <a:r>
              <a:rPr lang="en-US" altLang="ko-KR" sz="1400" dirty="0"/>
              <a:t>, </a:t>
            </a:r>
            <a:r>
              <a:rPr lang="ko-KR" altLang="en-US" sz="1400" dirty="0"/>
              <a:t>슈퍼맨 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9D059A-D068-4C2F-ACB2-10EE46AEFFF5}"/>
              </a:ext>
            </a:extLst>
          </p:cNvPr>
          <p:cNvGrpSpPr/>
          <p:nvPr/>
        </p:nvGrpSpPr>
        <p:grpSpPr>
          <a:xfrm>
            <a:off x="3826493" y="3326057"/>
            <a:ext cx="7443011" cy="738664"/>
            <a:chOff x="3826493" y="3326057"/>
            <a:chExt cx="7443011" cy="73866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07F478B-FFFE-49FD-9CAE-FBD59039713D}"/>
                </a:ext>
              </a:extLst>
            </p:cNvPr>
            <p:cNvSpPr/>
            <p:nvPr/>
          </p:nvSpPr>
          <p:spPr>
            <a:xfrm>
              <a:off x="3826494" y="3326057"/>
              <a:ext cx="7443009" cy="7386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E954BC-8459-469B-9F17-8515A05EE83F}"/>
                </a:ext>
              </a:extLst>
            </p:cNvPr>
            <p:cNvSpPr txBox="1"/>
            <p:nvPr/>
          </p:nvSpPr>
          <p:spPr>
            <a:xfrm>
              <a:off x="8096840" y="3702661"/>
              <a:ext cx="3172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가짜뉴스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강조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고발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공정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공지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78D561-00E3-42B6-BC6C-0458E6A94C88}"/>
                </a:ext>
              </a:extLst>
            </p:cNvPr>
            <p:cNvSpPr txBox="1"/>
            <p:nvPr/>
          </p:nvSpPr>
          <p:spPr>
            <a:xfrm>
              <a:off x="3826495" y="3702595"/>
              <a:ext cx="3875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 가짜뉴스</a:t>
              </a:r>
              <a:r>
                <a:rPr lang="ko-KR" altLang="en-US" sz="1600" dirty="0">
                  <a:solidFill>
                    <a:srgbClr val="FF0000"/>
                  </a:solidFill>
                </a:rPr>
                <a:t>에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강조</a:t>
              </a:r>
              <a:r>
                <a:rPr lang="ko-KR" altLang="en-US" sz="1600" dirty="0">
                  <a:solidFill>
                    <a:srgbClr val="FF0000"/>
                  </a:solidFill>
                </a:rPr>
                <a:t>하는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고발</a:t>
              </a:r>
              <a:r>
                <a:rPr lang="ko-KR" altLang="en-US" sz="1600" dirty="0">
                  <a:solidFill>
                    <a:srgbClr val="FF0000"/>
                  </a:solidFill>
                </a:rPr>
                <a:t>을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공정</a:t>
              </a:r>
              <a:r>
                <a:rPr lang="ko-KR" altLang="en-US" sz="1600" dirty="0">
                  <a:solidFill>
                    <a:srgbClr val="FF0000"/>
                  </a:solidFill>
                </a:rPr>
                <a:t>하고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D51528A3-38BD-45E6-A881-3426AC8B242A}"/>
                </a:ext>
              </a:extLst>
            </p:cNvPr>
            <p:cNvCxnSpPr>
              <a:cxnSpLocks/>
            </p:cNvCxnSpPr>
            <p:nvPr/>
          </p:nvCxnSpPr>
          <p:spPr>
            <a:xfrm>
              <a:off x="7721527" y="3864057"/>
              <a:ext cx="3842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50E0783-98F1-4B17-B89B-4126779CD340}"/>
                </a:ext>
              </a:extLst>
            </p:cNvPr>
            <p:cNvSpPr/>
            <p:nvPr/>
          </p:nvSpPr>
          <p:spPr>
            <a:xfrm>
              <a:off x="3826493" y="3331161"/>
              <a:ext cx="74430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</a:rPr>
                <a:t>명사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+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조사 형태에서 </a:t>
              </a:r>
              <a:r>
                <a:rPr lang="ko-KR" altLang="en-US" sz="1600" b="1" u="sng" dirty="0">
                  <a:solidFill>
                    <a:srgbClr val="FF0000"/>
                  </a:solidFill>
                </a:rPr>
                <a:t>명사만을 추출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하여 나타낸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976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C33672-71BA-43C2-A7DF-D991A96634B6}"/>
              </a:ext>
            </a:extLst>
          </p:cNvPr>
          <p:cNvSpPr/>
          <p:nvPr/>
        </p:nvSpPr>
        <p:spPr>
          <a:xfrm>
            <a:off x="4231176" y="1690556"/>
            <a:ext cx="3431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222222"/>
                </a:solidFill>
                <a:latin typeface="+mn-ea"/>
              </a:rPr>
              <a:t>Map/Reduce</a:t>
            </a:r>
            <a:r>
              <a:rPr lang="ko-KR" altLang="en-US" sz="2000" b="1" dirty="0">
                <a:solidFill>
                  <a:srgbClr val="222222"/>
                </a:solidFill>
                <a:latin typeface="+mn-ea"/>
              </a:rPr>
              <a:t> 처리 결과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EFE3DC-34CE-4BA3-A22E-E3F76AD9DC39}"/>
              </a:ext>
            </a:extLst>
          </p:cNvPr>
          <p:cNvSpPr/>
          <p:nvPr/>
        </p:nvSpPr>
        <p:spPr>
          <a:xfrm>
            <a:off x="8030925" y="1690556"/>
            <a:ext cx="35949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ko-KR" sz="2000" b="1" kern="150" dirty="0">
                <a:latin typeface="+mn-ea"/>
                <a:cs typeface="Lohit Devanagari"/>
              </a:rPr>
              <a:t>Sqoop(Export) </a:t>
            </a:r>
            <a:r>
              <a:rPr lang="ko-KR" altLang="en-US" sz="2000" b="1" kern="150" dirty="0">
                <a:latin typeface="+mn-ea"/>
                <a:cs typeface="Lohit Devanagari"/>
              </a:rPr>
              <a:t>처리 결과</a:t>
            </a:r>
            <a:endParaRPr lang="en-US" altLang="ko-KR" sz="2000" b="1" kern="150" dirty="0">
              <a:latin typeface="+mn-ea"/>
              <a:cs typeface="Lohit Devanagari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60EF7A-D5DA-4134-A262-9D558E29E198}"/>
              </a:ext>
            </a:extLst>
          </p:cNvPr>
          <p:cNvSpPr/>
          <p:nvPr/>
        </p:nvSpPr>
        <p:spPr>
          <a:xfrm>
            <a:off x="349623" y="1690556"/>
            <a:ext cx="35949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ko-KR" sz="2000" b="1" kern="150" dirty="0">
                <a:latin typeface="+mn-ea"/>
                <a:cs typeface="Lohit Devanagari"/>
              </a:rPr>
              <a:t>Sqoop(Import) </a:t>
            </a:r>
            <a:r>
              <a:rPr lang="ko-KR" altLang="en-US" sz="2000" b="1" kern="150" dirty="0">
                <a:latin typeface="+mn-ea"/>
                <a:cs typeface="Lohit Devanagari"/>
              </a:rPr>
              <a:t>처리 결과</a:t>
            </a:r>
            <a:endParaRPr lang="en-US" altLang="ko-KR" sz="2000" b="1" kern="150" dirty="0">
              <a:latin typeface="+mn-ea"/>
              <a:cs typeface="Lohit Devanaga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496A7F-EF45-4D8A-863E-DD0E04D7FF9B}"/>
              </a:ext>
            </a:extLst>
          </p:cNvPr>
          <p:cNvSpPr/>
          <p:nvPr/>
        </p:nvSpPr>
        <p:spPr>
          <a:xfrm>
            <a:off x="4231176" y="2165831"/>
            <a:ext cx="3431381" cy="42708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200" b="1" dirty="0"/>
              <a:t>Map-Reduce Framework</a:t>
            </a:r>
            <a:br>
              <a:rPr lang="en-US" altLang="ko-KR" sz="1100" dirty="0"/>
            </a:br>
            <a:r>
              <a:rPr lang="en-US" altLang="ko-KR" sz="1100" dirty="0">
                <a:highlight>
                  <a:srgbClr val="FFFF00"/>
                </a:highlight>
              </a:rPr>
              <a:t>Map input records=68408</a:t>
            </a:r>
            <a:br>
              <a:rPr lang="en-US" altLang="ko-KR" sz="1100" dirty="0">
                <a:highlight>
                  <a:srgbClr val="FFFF00"/>
                </a:highlight>
              </a:rPr>
            </a:br>
            <a:r>
              <a:rPr lang="en-US" altLang="ko-KR" sz="1100" dirty="0"/>
              <a:t>Map output records=317389</a:t>
            </a:r>
            <a:br>
              <a:rPr lang="en-US" altLang="ko-KR" sz="1100" dirty="0"/>
            </a:br>
            <a:r>
              <a:rPr lang="en-US" altLang="ko-KR" sz="1100" dirty="0"/>
              <a:t>Map output bytes=3777867</a:t>
            </a:r>
            <a:br>
              <a:rPr lang="en-US" altLang="ko-KR" sz="1100" dirty="0"/>
            </a:br>
            <a:r>
              <a:rPr lang="en-US" altLang="ko-KR" sz="1100" dirty="0"/>
              <a:t>Map output materialized bytes=154548</a:t>
            </a:r>
            <a:br>
              <a:rPr lang="en-US" altLang="ko-KR" sz="1100" dirty="0"/>
            </a:br>
            <a:r>
              <a:rPr lang="en-US" altLang="ko-KR" sz="1100" dirty="0"/>
              <a:t>Input split bytes=121</a:t>
            </a:r>
            <a:br>
              <a:rPr lang="en-US" altLang="ko-KR" sz="1100" dirty="0"/>
            </a:br>
            <a:r>
              <a:rPr lang="en-US" altLang="ko-KR" sz="1100" dirty="0"/>
              <a:t>Combine input records=317389</a:t>
            </a:r>
            <a:br>
              <a:rPr lang="en-US" altLang="ko-KR" sz="1100" dirty="0"/>
            </a:br>
            <a:r>
              <a:rPr lang="en-US" altLang="ko-KR" sz="1100" dirty="0"/>
              <a:t>Combine output records=10924</a:t>
            </a:r>
            <a:br>
              <a:rPr lang="en-US" altLang="ko-KR" sz="1100" dirty="0"/>
            </a:br>
            <a:r>
              <a:rPr lang="en-US" altLang="ko-KR" sz="1100" dirty="0"/>
              <a:t>Reduce input groups=10924</a:t>
            </a:r>
            <a:br>
              <a:rPr lang="en-US" altLang="ko-KR" sz="1100" dirty="0"/>
            </a:br>
            <a:r>
              <a:rPr lang="en-US" altLang="ko-KR" sz="1100" dirty="0"/>
              <a:t>Reduce shuffle bytes=154548</a:t>
            </a:r>
            <a:br>
              <a:rPr lang="en-US" altLang="ko-KR" sz="1100" dirty="0"/>
            </a:br>
            <a:r>
              <a:rPr lang="en-US" altLang="ko-KR" sz="1100" dirty="0"/>
              <a:t>Reduce input records=10924</a:t>
            </a:r>
            <a:br>
              <a:rPr lang="en-US" altLang="ko-KR" sz="1100" dirty="0"/>
            </a:br>
            <a:r>
              <a:rPr lang="en-US" altLang="ko-KR" sz="1100" dirty="0">
                <a:highlight>
                  <a:srgbClr val="FFFF00"/>
                </a:highlight>
              </a:rPr>
              <a:t>Reduce output records=10924</a:t>
            </a:r>
            <a:br>
              <a:rPr lang="en-US" altLang="ko-KR" sz="1100" dirty="0"/>
            </a:br>
            <a:r>
              <a:rPr lang="en-US" altLang="ko-KR" sz="1100" dirty="0"/>
              <a:t>Spilled Records=21848</a:t>
            </a:r>
            <a:br>
              <a:rPr lang="en-US" altLang="ko-KR" sz="1100" dirty="0"/>
            </a:br>
            <a:r>
              <a:rPr lang="en-US" altLang="ko-KR" sz="1100" dirty="0"/>
              <a:t>Shuffled Maps =1</a:t>
            </a:r>
            <a:br>
              <a:rPr lang="en-US" altLang="ko-KR" sz="1100" dirty="0"/>
            </a:br>
            <a:r>
              <a:rPr lang="en-US" altLang="ko-KR" sz="1100" dirty="0"/>
              <a:t>Failed Shuffles=0</a:t>
            </a:r>
            <a:br>
              <a:rPr lang="en-US" altLang="ko-KR" sz="1100" dirty="0"/>
            </a:br>
            <a:r>
              <a:rPr lang="en-US" altLang="ko-KR" sz="1100" dirty="0"/>
              <a:t>Merged Map outputs=1</a:t>
            </a:r>
            <a:br>
              <a:rPr lang="en-US" altLang="ko-KR" sz="1100" dirty="0"/>
            </a:br>
            <a:r>
              <a:rPr lang="en-US" altLang="ko-KR" sz="1100" dirty="0"/>
              <a:t>GC time elapsed (</a:t>
            </a:r>
            <a:r>
              <a:rPr lang="en-US" altLang="ko-KR" sz="1100" dirty="0" err="1"/>
              <a:t>ms</a:t>
            </a:r>
            <a:r>
              <a:rPr lang="en-US" altLang="ko-KR" sz="1100" dirty="0"/>
              <a:t>)=1566013</a:t>
            </a:r>
            <a:br>
              <a:rPr lang="en-US" altLang="ko-KR" sz="1100" dirty="0"/>
            </a:br>
            <a:r>
              <a:rPr lang="en-US" altLang="ko-KR" sz="1100" dirty="0"/>
              <a:t>CPU time spent (</a:t>
            </a:r>
            <a:r>
              <a:rPr lang="en-US" altLang="ko-KR" sz="1100" dirty="0" err="1"/>
              <a:t>ms</a:t>
            </a:r>
            <a:r>
              <a:rPr lang="en-US" altLang="ko-KR" sz="1100" dirty="0"/>
              <a:t>)=79441010</a:t>
            </a:r>
            <a:br>
              <a:rPr lang="en-US" altLang="ko-KR" sz="1100" dirty="0"/>
            </a:br>
            <a:r>
              <a:rPr lang="en-US" altLang="ko-KR" sz="1100" dirty="0"/>
              <a:t>Physical memory (bytes) snapshot=1050202112</a:t>
            </a:r>
            <a:br>
              <a:rPr lang="en-US" altLang="ko-KR" sz="1100" dirty="0"/>
            </a:br>
            <a:r>
              <a:rPr lang="en-US" altLang="ko-KR" sz="1100" dirty="0"/>
              <a:t>Virtual memory (bytes) snapshot=5327437824</a:t>
            </a:r>
            <a:br>
              <a:rPr lang="en-US" altLang="ko-KR" sz="1100" dirty="0"/>
            </a:br>
            <a:r>
              <a:rPr lang="en-US" altLang="ko-KR" sz="1100" dirty="0"/>
              <a:t>Total committed heap usage (bytes)=860880896</a:t>
            </a:r>
            <a:br>
              <a:rPr lang="en-US" altLang="ko-KR" sz="1100" dirty="0"/>
            </a:br>
            <a:r>
              <a:rPr lang="en-US" altLang="ko-KR" sz="1100" dirty="0"/>
              <a:t>Peak Map Physical memory (bytes)=877592576</a:t>
            </a:r>
            <a:br>
              <a:rPr lang="en-US" altLang="ko-KR" sz="1100" dirty="0"/>
            </a:br>
            <a:r>
              <a:rPr lang="en-US" altLang="ko-KR" sz="1100" dirty="0"/>
              <a:t>Peak Map Virtual memory (bytes)=2683715584</a:t>
            </a:r>
            <a:br>
              <a:rPr lang="en-US" altLang="ko-KR" sz="1100" dirty="0"/>
            </a:br>
            <a:r>
              <a:rPr lang="en-US" altLang="ko-KR" sz="1100" dirty="0"/>
              <a:t>Peak Reduce Physical memory (bytes)=177844224</a:t>
            </a:r>
            <a:br>
              <a:rPr lang="en-US" altLang="ko-KR" sz="1100" dirty="0"/>
            </a:br>
            <a:r>
              <a:rPr lang="en-US" altLang="ko-KR" sz="1100" dirty="0"/>
              <a:t>Peak Reduce Virtual memory (bytes)=2664820736</a:t>
            </a:r>
            <a:endParaRPr lang="ko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45CA69-23AB-4F1A-9611-B4BB9096A7F3}"/>
              </a:ext>
            </a:extLst>
          </p:cNvPr>
          <p:cNvSpPr/>
          <p:nvPr/>
        </p:nvSpPr>
        <p:spPr>
          <a:xfrm>
            <a:off x="431427" y="2165831"/>
            <a:ext cx="3431381" cy="42708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200" b="1" dirty="0"/>
              <a:t>Map-Reduce Framework</a:t>
            </a:r>
            <a:endParaRPr lang="ko-KR" altLang="ko-KR" sz="1200" b="1" dirty="0"/>
          </a:p>
          <a:p>
            <a:r>
              <a:rPr lang="en-US" altLang="ko-KR" sz="1100" dirty="0">
                <a:highlight>
                  <a:srgbClr val="FFFF00"/>
                </a:highlight>
              </a:rPr>
              <a:t>Map input records=26291</a:t>
            </a:r>
            <a:endParaRPr lang="ko-KR" altLang="ko-KR" sz="1100" dirty="0">
              <a:highlight>
                <a:srgbClr val="FFFF00"/>
              </a:highlight>
            </a:endParaRPr>
          </a:p>
          <a:p>
            <a:r>
              <a:rPr lang="en-US" altLang="ko-KR" sz="1100" dirty="0">
                <a:highlight>
                  <a:srgbClr val="FFFF00"/>
                </a:highlight>
              </a:rPr>
              <a:t>Map output records=26291</a:t>
            </a:r>
            <a:endParaRPr lang="ko-KR" altLang="ko-KR" sz="1100" dirty="0">
              <a:highlight>
                <a:srgbClr val="FFFF00"/>
              </a:highlight>
            </a:endParaRPr>
          </a:p>
          <a:p>
            <a:r>
              <a:rPr lang="en-US" altLang="ko-KR" sz="1100" dirty="0"/>
              <a:t>Input split bytes=87</a:t>
            </a:r>
            <a:endParaRPr lang="ko-KR" altLang="ko-KR" sz="1100" dirty="0"/>
          </a:p>
          <a:p>
            <a:r>
              <a:rPr lang="en-US" altLang="ko-KR" sz="1100" dirty="0"/>
              <a:t>Spilled Records=0</a:t>
            </a:r>
            <a:endParaRPr lang="ko-KR" altLang="ko-KR" sz="1100" dirty="0"/>
          </a:p>
          <a:p>
            <a:r>
              <a:rPr lang="en-US" altLang="ko-KR" sz="1100" dirty="0"/>
              <a:t>Failed Shuffles=0</a:t>
            </a:r>
            <a:endParaRPr lang="ko-KR" altLang="ko-KR" sz="1100" dirty="0"/>
          </a:p>
          <a:p>
            <a:r>
              <a:rPr lang="en-US" altLang="ko-KR" sz="1100" dirty="0"/>
              <a:t>Merged Map outputs=0</a:t>
            </a:r>
            <a:endParaRPr lang="ko-KR" altLang="ko-KR" sz="1100" dirty="0"/>
          </a:p>
          <a:p>
            <a:r>
              <a:rPr lang="en-US" altLang="ko-KR" sz="1100" dirty="0"/>
              <a:t>GC time elapsed (</a:t>
            </a:r>
            <a:r>
              <a:rPr lang="en-US" altLang="ko-KR" sz="1100" dirty="0" err="1"/>
              <a:t>ms</a:t>
            </a:r>
            <a:r>
              <a:rPr lang="en-US" altLang="ko-KR" sz="1100" dirty="0"/>
              <a:t>)=51</a:t>
            </a:r>
            <a:endParaRPr lang="ko-KR" altLang="ko-KR" sz="1100" dirty="0"/>
          </a:p>
          <a:p>
            <a:r>
              <a:rPr lang="en-US" altLang="ko-KR" sz="1100" dirty="0"/>
              <a:t>CPU time spent (</a:t>
            </a:r>
            <a:r>
              <a:rPr lang="en-US" altLang="ko-KR" sz="1100" dirty="0" err="1"/>
              <a:t>ms</a:t>
            </a:r>
            <a:r>
              <a:rPr lang="en-US" altLang="ko-KR" sz="1100" dirty="0"/>
              <a:t>)=1740</a:t>
            </a:r>
            <a:endParaRPr lang="ko-KR" altLang="ko-KR" sz="1100" dirty="0"/>
          </a:p>
          <a:p>
            <a:r>
              <a:rPr lang="en-US" altLang="ko-KR" sz="1100" dirty="0"/>
              <a:t>Physical memory (bytes) snapshot=225447936</a:t>
            </a:r>
            <a:endParaRPr lang="ko-KR" altLang="ko-KR" sz="1100" dirty="0"/>
          </a:p>
          <a:p>
            <a:r>
              <a:rPr lang="en-US" altLang="ko-KR" sz="1100" dirty="0"/>
              <a:t>Virtual memory (bytes) snapshot=2666721280</a:t>
            </a:r>
            <a:endParaRPr lang="ko-KR" altLang="ko-KR" sz="1100" dirty="0"/>
          </a:p>
          <a:p>
            <a:r>
              <a:rPr lang="en-US" altLang="ko-KR" sz="1100" dirty="0"/>
              <a:t>Total committed heap usage (bytes)=188219392</a:t>
            </a:r>
            <a:endParaRPr lang="ko-KR" altLang="ko-KR" sz="1100" dirty="0"/>
          </a:p>
          <a:p>
            <a:r>
              <a:rPr lang="en-US" altLang="ko-KR" sz="1100" dirty="0"/>
              <a:t>Peak Map Physical memory (bytes)=225447936</a:t>
            </a:r>
            <a:endParaRPr lang="ko-KR" altLang="ko-KR" sz="1100" dirty="0"/>
          </a:p>
          <a:p>
            <a:r>
              <a:rPr lang="en-US" altLang="ko-KR" sz="1100" dirty="0"/>
              <a:t>Peak Map Virtual memory (bytes)=2666721280</a:t>
            </a:r>
            <a:endParaRPr lang="ko-KR" altLang="ko-KR" sz="11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139910-518C-4289-85B0-2A2449B5BA88}"/>
              </a:ext>
            </a:extLst>
          </p:cNvPr>
          <p:cNvSpPr/>
          <p:nvPr/>
        </p:nvSpPr>
        <p:spPr>
          <a:xfrm>
            <a:off x="8112729" y="2165831"/>
            <a:ext cx="3431381" cy="42708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200" b="1" dirty="0"/>
              <a:t>Map-Reduce Framework</a:t>
            </a:r>
            <a:endParaRPr lang="ko-KR" altLang="ko-KR" sz="1200" b="1" dirty="0"/>
          </a:p>
          <a:p>
            <a:r>
              <a:rPr lang="en-US" altLang="ko-KR" sz="1100" dirty="0">
                <a:highlight>
                  <a:srgbClr val="FFFF00"/>
                </a:highlight>
              </a:rPr>
              <a:t>Map input records=10924</a:t>
            </a:r>
            <a:endParaRPr lang="ko-KR" altLang="ko-KR" sz="1100" dirty="0">
              <a:highlight>
                <a:srgbClr val="FFFF00"/>
              </a:highlight>
            </a:endParaRPr>
          </a:p>
          <a:p>
            <a:r>
              <a:rPr lang="en-US" altLang="ko-KR" sz="1100" dirty="0">
                <a:highlight>
                  <a:srgbClr val="FFFF00"/>
                </a:highlight>
              </a:rPr>
              <a:t>Map output records=10924</a:t>
            </a:r>
            <a:endParaRPr lang="ko-KR" altLang="ko-KR" sz="1100" dirty="0">
              <a:highlight>
                <a:srgbClr val="FFFF00"/>
              </a:highlight>
            </a:endParaRPr>
          </a:p>
          <a:p>
            <a:r>
              <a:rPr lang="en-US" altLang="ko-KR" sz="1100" dirty="0"/>
              <a:t>Input split bytes=626</a:t>
            </a:r>
            <a:endParaRPr lang="ko-KR" altLang="ko-KR" sz="1100" dirty="0"/>
          </a:p>
          <a:p>
            <a:r>
              <a:rPr lang="en-US" altLang="ko-KR" sz="1100" dirty="0"/>
              <a:t>Spilled Records=0</a:t>
            </a:r>
            <a:endParaRPr lang="ko-KR" altLang="ko-KR" sz="1100" dirty="0"/>
          </a:p>
          <a:p>
            <a:r>
              <a:rPr lang="en-US" altLang="ko-KR" sz="1100" dirty="0"/>
              <a:t>Failed Shuffles=0</a:t>
            </a:r>
            <a:endParaRPr lang="ko-KR" altLang="ko-KR" sz="1100" dirty="0"/>
          </a:p>
          <a:p>
            <a:r>
              <a:rPr lang="en-US" altLang="ko-KR" sz="1100" dirty="0"/>
              <a:t>Merged Map outputs=0</a:t>
            </a:r>
            <a:endParaRPr lang="ko-KR" altLang="ko-KR" sz="1100" dirty="0"/>
          </a:p>
          <a:p>
            <a:r>
              <a:rPr lang="en-US" altLang="ko-KR" sz="1100" dirty="0"/>
              <a:t>GC time elapsed (</a:t>
            </a:r>
            <a:r>
              <a:rPr lang="en-US" altLang="ko-KR" sz="1100" dirty="0" err="1"/>
              <a:t>ms</a:t>
            </a:r>
            <a:r>
              <a:rPr lang="en-US" altLang="ko-KR" sz="1100" dirty="0"/>
              <a:t>)=740</a:t>
            </a:r>
            <a:endParaRPr lang="ko-KR" altLang="ko-KR" sz="1100" dirty="0"/>
          </a:p>
          <a:p>
            <a:r>
              <a:rPr lang="en-US" altLang="ko-KR" sz="1100" dirty="0"/>
              <a:t>CPU time spent (</a:t>
            </a:r>
            <a:r>
              <a:rPr lang="en-US" altLang="ko-KR" sz="1100" dirty="0" err="1"/>
              <a:t>ms</a:t>
            </a:r>
            <a:r>
              <a:rPr lang="en-US" altLang="ko-KR" sz="1100" dirty="0"/>
              <a:t>)=6080</a:t>
            </a:r>
            <a:endParaRPr lang="ko-KR" altLang="ko-KR" sz="1100" dirty="0"/>
          </a:p>
          <a:p>
            <a:r>
              <a:rPr lang="en-US" altLang="ko-KR" sz="1100" dirty="0"/>
              <a:t>Physical memory (bytes) snapshot=936022016</a:t>
            </a:r>
            <a:endParaRPr lang="ko-KR" altLang="ko-KR" sz="1100" dirty="0"/>
          </a:p>
          <a:p>
            <a:r>
              <a:rPr lang="en-US" altLang="ko-KR" sz="1100" dirty="0"/>
              <a:t>Virtual memory (bytes) snapshot=10656645120</a:t>
            </a:r>
            <a:endParaRPr lang="ko-KR" altLang="ko-KR" sz="1100" dirty="0"/>
          </a:p>
          <a:p>
            <a:r>
              <a:rPr lang="en-US" altLang="ko-KR" sz="1100" dirty="0"/>
              <a:t>Total committed heap usage (bytes)=728236032</a:t>
            </a:r>
            <a:endParaRPr lang="ko-KR" altLang="ko-KR" sz="1100" dirty="0"/>
          </a:p>
          <a:p>
            <a:r>
              <a:rPr lang="en-US" altLang="ko-KR" sz="1100" dirty="0"/>
              <a:t>Peak Map Physical memory (bytes)=249868288</a:t>
            </a:r>
            <a:endParaRPr lang="ko-KR" altLang="ko-KR" sz="1100" dirty="0"/>
          </a:p>
          <a:p>
            <a:r>
              <a:rPr lang="en-US" altLang="ko-KR" sz="1100" dirty="0"/>
              <a:t>Peak Map Virtual memory (bytes)=2667040768</a:t>
            </a:r>
            <a:endParaRPr lang="ko-KR" altLang="ko-KR" sz="11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9B6269-FCBE-41BE-B31F-A0C0A43A1C8C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145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3971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Team Introduction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52607BD-DFC2-4E2B-9BC3-04341A8B98DD}"/>
              </a:ext>
            </a:extLst>
          </p:cNvPr>
          <p:cNvGrpSpPr/>
          <p:nvPr/>
        </p:nvGrpSpPr>
        <p:grpSpPr>
          <a:xfrm>
            <a:off x="0" y="1874689"/>
            <a:ext cx="12192000" cy="4127938"/>
            <a:chOff x="-424553" y="1333965"/>
            <a:chExt cx="13015672" cy="4434024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9CA5E24-5508-48CB-A8A7-BB3440D26370}"/>
                </a:ext>
              </a:extLst>
            </p:cNvPr>
            <p:cNvSpPr txBox="1"/>
            <p:nvPr/>
          </p:nvSpPr>
          <p:spPr>
            <a:xfrm>
              <a:off x="-424553" y="1398224"/>
              <a:ext cx="3651208" cy="2049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이석준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(Lee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SeokJune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(20165072)</a:t>
              </a: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hlinkClick r:id="rId3"/>
                </a:rPr>
                <a:t>op2se1@gmail.com</a:t>
              </a:r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MariaDB </a:t>
              </a: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환경 구축 및 관리</a:t>
              </a:r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 API </a:t>
              </a: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Visualization </a:t>
              </a: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문서 작성 및 수정</a:t>
              </a:r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8F8918C-BADE-4616-8004-840E151D6CD1}"/>
                </a:ext>
              </a:extLst>
            </p:cNvPr>
            <p:cNvSpPr txBox="1"/>
            <p:nvPr/>
          </p:nvSpPr>
          <p:spPr>
            <a:xfrm>
              <a:off x="8537737" y="1333965"/>
              <a:ext cx="3651208" cy="158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이윤혁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(Lee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Yunhyuck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(20165062)</a:t>
              </a:r>
            </a:p>
            <a:p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hlinkClick r:id="rId4"/>
                </a:rPr>
                <a:t>leeyh5134@naver.com</a:t>
              </a:r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Hadoop3, Sqoop </a:t>
              </a: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환경 구축</a:t>
              </a:r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Hadoop(Map/Reduce)</a:t>
              </a: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FA23E72-7940-4740-9007-4C27CBB7F2E2}"/>
                </a:ext>
              </a:extLst>
            </p:cNvPr>
            <p:cNvSpPr txBox="1"/>
            <p:nvPr/>
          </p:nvSpPr>
          <p:spPr>
            <a:xfrm>
              <a:off x="8939911" y="3693361"/>
              <a:ext cx="3651208" cy="1355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배인규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(Bae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InGyu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(20165073)</a:t>
              </a:r>
            </a:p>
            <a:p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hlinkClick r:id="rId5"/>
                </a:rPr>
                <a:t>happykkk789@naver.com</a:t>
              </a:r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Python, DB </a:t>
              </a: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연동 구현</a:t>
              </a:r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EB3B9F2-6B36-434B-B406-A080DFCA0916}"/>
                </a:ext>
              </a:extLst>
            </p:cNvPr>
            <p:cNvSpPr txBox="1"/>
            <p:nvPr/>
          </p:nvSpPr>
          <p:spPr>
            <a:xfrm>
              <a:off x="-162432" y="4286131"/>
              <a:ext cx="3651208" cy="1124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서재익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JaeIck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(20144773)</a:t>
              </a: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hlinkClick r:id="rId6"/>
                </a:rPr>
                <a:t>nero8879@naver.com</a:t>
              </a:r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9CB7CEFE-1184-45CD-89A4-5CD5CF60AFFB}"/>
                </a:ext>
              </a:extLst>
            </p:cNvPr>
            <p:cNvCxnSpPr/>
            <p:nvPr/>
          </p:nvCxnSpPr>
          <p:spPr>
            <a:xfrm>
              <a:off x="1147482" y="1712259"/>
              <a:ext cx="207917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D0757317-3584-47A7-9334-E26485D11E74}"/>
                </a:ext>
              </a:extLst>
            </p:cNvPr>
            <p:cNvCxnSpPr>
              <a:cxnSpLocks/>
              <a:endCxn id="148" idx="2"/>
            </p:cNvCxnSpPr>
            <p:nvPr/>
          </p:nvCxnSpPr>
          <p:spPr>
            <a:xfrm>
              <a:off x="3226655" y="1712259"/>
              <a:ext cx="427610" cy="9690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B0A56EEA-9328-4602-934A-7E2FCBBBF528}"/>
                </a:ext>
              </a:extLst>
            </p:cNvPr>
            <p:cNvCxnSpPr/>
            <p:nvPr/>
          </p:nvCxnSpPr>
          <p:spPr>
            <a:xfrm flipV="1">
              <a:off x="3452916" y="4159623"/>
              <a:ext cx="850142" cy="4392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5F0623C9-A913-444F-B47B-CC8D8DE05FB4}"/>
                </a:ext>
              </a:extLst>
            </p:cNvPr>
            <p:cNvCxnSpPr/>
            <p:nvPr/>
          </p:nvCxnSpPr>
          <p:spPr>
            <a:xfrm>
              <a:off x="1672137" y="4598894"/>
              <a:ext cx="177728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790EC3C0-3027-4A83-BA4F-E9A677F883B1}"/>
                </a:ext>
              </a:extLst>
            </p:cNvPr>
            <p:cNvCxnSpPr/>
            <p:nvPr/>
          </p:nvCxnSpPr>
          <p:spPr>
            <a:xfrm>
              <a:off x="8610605" y="1649506"/>
              <a:ext cx="200360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9EC7112D-0638-4EC2-8146-8837E4A166B7}"/>
                </a:ext>
              </a:extLst>
            </p:cNvPr>
            <p:cNvCxnSpPr>
              <a:cxnSpLocks/>
            </p:cNvCxnSpPr>
            <p:nvPr/>
          </p:nvCxnSpPr>
          <p:spPr>
            <a:xfrm>
              <a:off x="9027459" y="4025154"/>
              <a:ext cx="164054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5DE992A4-7653-4D39-9941-3F40B185E969}"/>
                </a:ext>
              </a:extLst>
            </p:cNvPr>
            <p:cNvCxnSpPr/>
            <p:nvPr/>
          </p:nvCxnSpPr>
          <p:spPr>
            <a:xfrm flipH="1">
              <a:off x="7987553" y="1649506"/>
              <a:ext cx="623052" cy="1885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72133D1C-589A-41D3-B27D-2AC189794ADE}"/>
                </a:ext>
              </a:extLst>
            </p:cNvPr>
            <p:cNvCxnSpPr/>
            <p:nvPr/>
          </p:nvCxnSpPr>
          <p:spPr>
            <a:xfrm flipH="1">
              <a:off x="8382000" y="4025154"/>
              <a:ext cx="645459" cy="114553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274CAAF-CD41-4DA5-B590-E13AB8A09E47}"/>
                </a:ext>
              </a:extLst>
            </p:cNvPr>
            <p:cNvGrpSpPr/>
            <p:nvPr/>
          </p:nvGrpSpPr>
          <p:grpSpPr>
            <a:xfrm>
              <a:off x="3654265" y="1827551"/>
              <a:ext cx="4837531" cy="3940438"/>
              <a:chOff x="3783634" y="1625944"/>
              <a:chExt cx="4837531" cy="3940438"/>
            </a:xfrm>
          </p:grpSpPr>
          <p:pic>
            <p:nvPicPr>
              <p:cNvPr id="148" name="그림 147">
                <a:extLst>
                  <a:ext uri="{FF2B5EF4-FFF2-40B4-BE49-F238E27FC236}">
                    <a16:creationId xmlns:a16="http://schemas.microsoft.com/office/drawing/2014/main" id="{E69EB02C-80F3-47BF-93EF-C1FD424A8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3634" y="1625944"/>
                <a:ext cx="2160000" cy="1707610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49" name="그림 148">
                <a:extLst>
                  <a:ext uri="{FF2B5EF4-FFF2-40B4-BE49-F238E27FC236}">
                    <a16:creationId xmlns:a16="http://schemas.microsoft.com/office/drawing/2014/main" id="{D747C98F-7F0E-47D8-9023-B9A6107DF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4932" y="2001882"/>
                <a:ext cx="2160000" cy="1627563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B152BB28-4B23-4207-9867-5F19327AE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165" y="3792607"/>
                <a:ext cx="2160000" cy="1773775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2925B9F0-3206-4FD5-B3F7-29416E4B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2940" y="3491754"/>
                <a:ext cx="2160000" cy="166764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</p:spTree>
    <p:extLst>
      <p:ext uri="{BB962C8B-B14F-4D97-AF65-F5344CB8AC3E}">
        <p14:creationId xmlns:p14="http://schemas.microsoft.com/office/powerpoint/2010/main" val="3004208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2E0F2-08B5-4C55-AC3A-2F80372B4B88}"/>
              </a:ext>
            </a:extLst>
          </p:cNvPr>
          <p:cNvSpPr txBox="1"/>
          <p:nvPr/>
        </p:nvSpPr>
        <p:spPr>
          <a:xfrm>
            <a:off x="349622" y="1419962"/>
            <a:ext cx="6158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33.Start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2D29F1-EDBE-4F9A-AD55-4CEF686FDA29}"/>
              </a:ext>
            </a:extLst>
          </p:cNvPr>
          <p:cNvSpPr/>
          <p:nvPr/>
        </p:nvSpPr>
        <p:spPr>
          <a:xfrm>
            <a:off x="412375" y="1937826"/>
            <a:ext cx="6096000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 err="1"/>
              <a:t>os.system</a:t>
            </a:r>
            <a:r>
              <a:rPr lang="en-US" altLang="ko-KR" sz="1400" dirty="0"/>
              <a:t>('start-all.sh')</a:t>
            </a:r>
          </a:p>
          <a:p>
            <a:r>
              <a:rPr lang="en-US" altLang="ko-KR" sz="1400" dirty="0" err="1"/>
              <a:t>os.system</a:t>
            </a:r>
            <a:r>
              <a:rPr lang="en-US" altLang="ko-KR" sz="1400" dirty="0"/>
              <a:t>('</a:t>
            </a:r>
            <a:r>
              <a:rPr lang="en-US" altLang="ko-KR" sz="1400" dirty="0" err="1"/>
              <a:t>hadoop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dfsadmin</a:t>
            </a:r>
            <a:r>
              <a:rPr lang="en-US" altLang="ko-KR" sz="1400" dirty="0"/>
              <a:t> -</a:t>
            </a:r>
            <a:r>
              <a:rPr lang="en-US" altLang="ko-KR" sz="1400" dirty="0" err="1"/>
              <a:t>safemode</a:t>
            </a:r>
            <a:r>
              <a:rPr lang="en-US" altLang="ko-KR" sz="1400" dirty="0"/>
              <a:t> leave')</a:t>
            </a:r>
          </a:p>
          <a:p>
            <a:r>
              <a:rPr lang="en-US" altLang="ko-KR" sz="1400" dirty="0" err="1"/>
              <a:t>os.system</a:t>
            </a:r>
            <a:r>
              <a:rPr lang="en-US" altLang="ko-KR" sz="1400" dirty="0"/>
              <a:t>('</a:t>
            </a:r>
            <a:r>
              <a:rPr lang="en-US" altLang="ko-KR" sz="1400" dirty="0" err="1"/>
              <a:t>jps</a:t>
            </a:r>
            <a:r>
              <a:rPr lang="en-US" altLang="ko-KR" sz="1400" dirty="0"/>
              <a:t>')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242371-725C-48CE-9C55-5A8DB31D328A}"/>
              </a:ext>
            </a:extLst>
          </p:cNvPr>
          <p:cNvSpPr txBox="1"/>
          <p:nvPr/>
        </p:nvSpPr>
        <p:spPr>
          <a:xfrm>
            <a:off x="349622" y="4218458"/>
            <a:ext cx="6158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35.INPUT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FFA18B-97E6-4C96-95EE-020A893BEB14}"/>
              </a:ext>
            </a:extLst>
          </p:cNvPr>
          <p:cNvSpPr/>
          <p:nvPr/>
        </p:nvSpPr>
        <p:spPr>
          <a:xfrm>
            <a:off x="412375" y="4736322"/>
            <a:ext cx="6096000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 err="1"/>
              <a:t>os.system</a:t>
            </a:r>
            <a:r>
              <a:rPr lang="en-US" altLang="ko-KR" sz="1400" dirty="0"/>
              <a:t>('</a:t>
            </a:r>
            <a:r>
              <a:rPr lang="en-US" altLang="ko-KR" sz="1400" dirty="0" err="1"/>
              <a:t>hdfs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dfs</a:t>
            </a:r>
            <a:r>
              <a:rPr lang="en-US" altLang="ko-KR" sz="1400" dirty="0"/>
              <a:t> -</a:t>
            </a:r>
            <a:r>
              <a:rPr lang="en-US" altLang="ko-KR" sz="1400" dirty="0" err="1"/>
              <a:t>rmr</a:t>
            </a:r>
            <a:r>
              <a:rPr lang="en-US" altLang="ko-KR" sz="1400" dirty="0"/>
              <a:t> /user/vi/*_INPUT')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67BAEE-D81F-4B3E-AD0A-627B9D7871EF}"/>
              </a:ext>
            </a:extLst>
          </p:cNvPr>
          <p:cNvSpPr txBox="1"/>
          <p:nvPr/>
        </p:nvSpPr>
        <p:spPr>
          <a:xfrm>
            <a:off x="349622" y="5403779"/>
            <a:ext cx="6158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36.OUTPUT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20984C-7B2E-4E15-84AC-0FB15E1A7062}"/>
              </a:ext>
            </a:extLst>
          </p:cNvPr>
          <p:cNvSpPr/>
          <p:nvPr/>
        </p:nvSpPr>
        <p:spPr>
          <a:xfrm>
            <a:off x="412375" y="5921643"/>
            <a:ext cx="6096000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 err="1"/>
              <a:t>os.system</a:t>
            </a:r>
            <a:r>
              <a:rPr lang="en-US" altLang="ko-KR" sz="1400" dirty="0"/>
              <a:t>('</a:t>
            </a:r>
            <a:r>
              <a:rPr lang="en-US" altLang="ko-KR" sz="1400" dirty="0" err="1"/>
              <a:t>hdfs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dfs</a:t>
            </a:r>
            <a:r>
              <a:rPr lang="en-US" altLang="ko-KR" sz="1400" dirty="0"/>
              <a:t> -</a:t>
            </a:r>
            <a:r>
              <a:rPr lang="en-US" altLang="ko-KR" sz="1400" dirty="0" err="1"/>
              <a:t>rmr</a:t>
            </a:r>
            <a:r>
              <a:rPr lang="en-US" altLang="ko-KR" sz="1400" dirty="0"/>
              <a:t> /user/vi/*_OUTPUT')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38B56-0A6D-4005-A070-D8DD2A692F36}"/>
              </a:ext>
            </a:extLst>
          </p:cNvPr>
          <p:cNvSpPr txBox="1"/>
          <p:nvPr/>
        </p:nvSpPr>
        <p:spPr>
          <a:xfrm>
            <a:off x="349622" y="3034653"/>
            <a:ext cx="6158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34.Stop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612D04-066E-466E-9AE5-8E6C1F5AC352}"/>
              </a:ext>
            </a:extLst>
          </p:cNvPr>
          <p:cNvSpPr/>
          <p:nvPr/>
        </p:nvSpPr>
        <p:spPr>
          <a:xfrm>
            <a:off x="412375" y="3552517"/>
            <a:ext cx="6096000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ko-KR" altLang="en-US" sz="1400" dirty="0" err="1"/>
              <a:t>os.system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stop-all.sh</a:t>
            </a:r>
            <a:r>
              <a:rPr lang="ko-KR" altLang="en-US" sz="1400" dirty="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910911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543CB-FA24-4277-B233-6E5755A4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>
            <a:noAutofit/>
          </a:bodyPr>
          <a:lstStyle/>
          <a:p>
            <a:pPr algn="ctr"/>
            <a:r>
              <a:rPr lang="en-US" altLang="ko-KR" sz="6000" b="1" dirty="0"/>
              <a:t>4. </a:t>
            </a:r>
            <a:r>
              <a:rPr lang="en-US" altLang="ko-KR" sz="6000" b="1" dirty="0">
                <a:ea typeface="조선일보명조" panose="02030304000000000000" pitchFamily="18" charset="-127"/>
                <a:cs typeface="조선일보명조" panose="02030304000000000000" pitchFamily="18" charset="-127"/>
              </a:rPr>
              <a:t>VISUALIZATION</a:t>
            </a:r>
            <a:br>
              <a:rPr lang="en-US" altLang="ko-KR" sz="6000" b="1" dirty="0"/>
            </a:b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218463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EEA754-1706-4414-9102-69E7A80C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6" y="1563190"/>
            <a:ext cx="3491410" cy="42791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0D6E33-0E76-4064-BADA-2B5009E60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572" y="2201655"/>
            <a:ext cx="5484142" cy="300217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47753E-224B-46EC-A153-2AE0C64DDEB4}"/>
              </a:ext>
            </a:extLst>
          </p:cNvPr>
          <p:cNvSpPr/>
          <p:nvPr/>
        </p:nvSpPr>
        <p:spPr>
          <a:xfrm>
            <a:off x="1114425" y="4257675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350A47-103E-4EA4-BB59-B3A36865BBB3}"/>
              </a:ext>
            </a:extLst>
          </p:cNvPr>
          <p:cNvSpPr/>
          <p:nvPr/>
        </p:nvSpPr>
        <p:spPr>
          <a:xfrm>
            <a:off x="6436519" y="3228975"/>
            <a:ext cx="2357437" cy="10287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E554E52-C463-4992-AE4A-4951493BAA7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71788" y="3774691"/>
            <a:ext cx="3564731" cy="5829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8D3420-FDBA-46A5-A948-0B8D8AB628FF}"/>
              </a:ext>
            </a:extLst>
          </p:cNvPr>
          <p:cNvSpPr/>
          <p:nvPr/>
        </p:nvSpPr>
        <p:spPr>
          <a:xfrm>
            <a:off x="1114425" y="3278981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541129-5B9A-4B46-8FB6-D7A8351420A8}"/>
              </a:ext>
            </a:extLst>
          </p:cNvPr>
          <p:cNvSpPr/>
          <p:nvPr/>
        </p:nvSpPr>
        <p:spPr>
          <a:xfrm>
            <a:off x="1109661" y="4831563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5AE6F9-BBD4-4727-B9E2-34AD19277872}"/>
              </a:ext>
            </a:extLst>
          </p:cNvPr>
          <p:cNvCxnSpPr>
            <a:cxnSpLocks/>
          </p:cNvCxnSpPr>
          <p:nvPr/>
        </p:nvCxnSpPr>
        <p:spPr>
          <a:xfrm flipV="1">
            <a:off x="2871788" y="2813060"/>
            <a:ext cx="4243387" cy="20978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D828708-D980-4C17-A755-EC0D0DBE2298}"/>
              </a:ext>
            </a:extLst>
          </p:cNvPr>
          <p:cNvCxnSpPr>
            <a:cxnSpLocks/>
          </p:cNvCxnSpPr>
          <p:nvPr/>
        </p:nvCxnSpPr>
        <p:spPr>
          <a:xfrm>
            <a:off x="2876552" y="3378993"/>
            <a:ext cx="3559967" cy="11985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92FE8A-9985-4AC2-A10F-A96C31AE8163}"/>
              </a:ext>
            </a:extLst>
          </p:cNvPr>
          <p:cNvSpPr/>
          <p:nvPr/>
        </p:nvSpPr>
        <p:spPr>
          <a:xfrm>
            <a:off x="6401446" y="4307688"/>
            <a:ext cx="2235348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B2CD90-F3B3-4C19-8D9B-48356CC106A6}"/>
              </a:ext>
            </a:extLst>
          </p:cNvPr>
          <p:cNvSpPr/>
          <p:nvPr/>
        </p:nvSpPr>
        <p:spPr>
          <a:xfrm>
            <a:off x="7103920" y="2409822"/>
            <a:ext cx="1068530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32FAC89-D4C2-4613-BF28-A685B07F0DCB}"/>
              </a:ext>
            </a:extLst>
          </p:cNvPr>
          <p:cNvSpPr txBox="1"/>
          <p:nvPr/>
        </p:nvSpPr>
        <p:spPr>
          <a:xfrm>
            <a:off x="1680368" y="6050463"/>
            <a:ext cx="883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가장 많이 사용된 키워드 순으로 글자 크기가 결정되어 시각화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</p:spTree>
    <p:extLst>
      <p:ext uri="{BB962C8B-B14F-4D97-AF65-F5344CB8AC3E}">
        <p14:creationId xmlns:p14="http://schemas.microsoft.com/office/powerpoint/2010/main" val="1056517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1368AB-EB62-4AE2-8374-B895A5FBD386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73CFA9-72E1-4CD5-85B7-5DAC892820A4}"/>
              </a:ext>
            </a:extLst>
          </p:cNvPr>
          <p:cNvSpPr/>
          <p:nvPr/>
        </p:nvSpPr>
        <p:spPr>
          <a:xfrm>
            <a:off x="475128" y="333862"/>
            <a:ext cx="8689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 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(Real DATA-Word Cloud)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0" b="11772"/>
          <a:stretch/>
        </p:blipFill>
        <p:spPr>
          <a:xfrm>
            <a:off x="2221144" y="1642221"/>
            <a:ext cx="7749711" cy="38979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80F9D7-A9F7-4D80-B963-BC59034A5EB2}"/>
              </a:ext>
            </a:extLst>
          </p:cNvPr>
          <p:cNvSpPr txBox="1"/>
          <p:nvPr/>
        </p:nvSpPr>
        <p:spPr>
          <a:xfrm>
            <a:off x="-1" y="5671782"/>
            <a:ext cx="12192000" cy="101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altLang="ko-KR" dirty="0"/>
              <a:t>Word Cloud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algn="ctr">
              <a:lnSpc>
                <a:spcPct val="107000"/>
              </a:lnSpc>
            </a:pPr>
            <a:r>
              <a:rPr lang="ko-KR" altLang="en-US" sz="1500" dirty="0"/>
              <a:t>키워드를 직관적으로 파악할 수 있도록 </a:t>
            </a:r>
            <a:r>
              <a:rPr lang="ko-KR" altLang="en-US" sz="2400" b="1" dirty="0">
                <a:solidFill>
                  <a:srgbClr val="FF0000"/>
                </a:solidFill>
              </a:rPr>
              <a:t>핵심 단어</a:t>
            </a:r>
            <a:r>
              <a:rPr lang="ko-KR" altLang="en-US" sz="1500" dirty="0"/>
              <a:t>를 </a:t>
            </a:r>
            <a:r>
              <a:rPr lang="ko-KR" altLang="en-US" sz="1500" dirty="0" err="1"/>
              <a:t>시각화하는</a:t>
            </a:r>
            <a:r>
              <a:rPr lang="ko-KR" altLang="en-US" sz="1500" dirty="0"/>
              <a:t> 기법</a:t>
            </a:r>
            <a:endParaRPr lang="en-US" altLang="ko-KR" sz="1500" dirty="0"/>
          </a:p>
          <a:p>
            <a:pPr algn="ctr">
              <a:lnSpc>
                <a:spcPct val="107000"/>
              </a:lnSpc>
            </a:pPr>
            <a:r>
              <a:rPr lang="ko-KR" altLang="en-US" sz="1500" dirty="0"/>
              <a:t>단어의 사용빈도가 많을수록 글씨가 더 크다</a:t>
            </a:r>
            <a:r>
              <a:rPr lang="en-US" altLang="ko-KR" sz="1500" dirty="0"/>
              <a:t>.</a:t>
            </a:r>
            <a:endParaRPr lang="ko-KR" altLang="ko-KR" sz="1500" dirty="0"/>
          </a:p>
        </p:txBody>
      </p:sp>
    </p:spTree>
    <p:extLst>
      <p:ext uri="{BB962C8B-B14F-4D97-AF65-F5344CB8AC3E}">
        <p14:creationId xmlns:p14="http://schemas.microsoft.com/office/powerpoint/2010/main" val="771175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 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(Real DATA-Line Graph)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C4ADC5-B5F8-455B-8C84-E37A29FADA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3" t="13369" r="1342" b="13369"/>
          <a:stretch/>
        </p:blipFill>
        <p:spPr>
          <a:xfrm>
            <a:off x="2356119" y="2263381"/>
            <a:ext cx="7479761" cy="4142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9E75FE-03B5-447C-891E-2FAD45ED671B}"/>
              </a:ext>
            </a:extLst>
          </p:cNvPr>
          <p:cNvSpPr txBox="1"/>
          <p:nvPr/>
        </p:nvSpPr>
        <p:spPr>
          <a:xfrm>
            <a:off x="7165332" y="1740161"/>
            <a:ext cx="2733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X</a:t>
            </a:r>
            <a:r>
              <a:rPr lang="ko-KR" altLang="en-US" sz="1400" dirty="0"/>
              <a:t>축 </a:t>
            </a:r>
            <a:r>
              <a:rPr lang="en-US" altLang="ko-KR" sz="1400" dirty="0"/>
              <a:t>– </a:t>
            </a:r>
            <a:r>
              <a:rPr lang="ko-KR" altLang="en-US" sz="1400" dirty="0"/>
              <a:t>선거 유세 기간</a:t>
            </a:r>
            <a:endParaRPr lang="en-US" altLang="ko-KR" sz="1400" dirty="0"/>
          </a:p>
          <a:p>
            <a:pPr algn="r"/>
            <a:r>
              <a:rPr lang="en-US" altLang="ko-KR" sz="1400" dirty="0"/>
              <a:t>Y</a:t>
            </a:r>
            <a:r>
              <a:rPr lang="ko-KR" altLang="en-US" sz="1400" dirty="0"/>
              <a:t>축 </a:t>
            </a:r>
            <a:r>
              <a:rPr lang="en-US" altLang="ko-KR" sz="1400" dirty="0"/>
              <a:t>– </a:t>
            </a:r>
            <a:r>
              <a:rPr lang="ko-KR" altLang="en-US" sz="1400" dirty="0"/>
              <a:t>키워드 언급 트윗 수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9827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 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(Real DATA-Pie Graph)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359" y="1724335"/>
            <a:ext cx="5644735" cy="3878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76" y="1724771"/>
            <a:ext cx="5644737" cy="38781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1498DB-F44D-4A70-B94C-7869FB23F3D7}"/>
              </a:ext>
            </a:extLst>
          </p:cNvPr>
          <p:cNvSpPr txBox="1"/>
          <p:nvPr/>
        </p:nvSpPr>
        <p:spPr>
          <a:xfrm>
            <a:off x="7095286" y="5757254"/>
            <a:ext cx="3992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FF00"/>
                </a:highlight>
              </a:rPr>
              <a:t>&lt;</a:t>
            </a:r>
            <a:r>
              <a:rPr lang="ko-KR" altLang="en-US" sz="1400" b="1" dirty="0">
                <a:highlight>
                  <a:srgbClr val="FFFF00"/>
                </a:highlight>
              </a:rPr>
              <a:t>후보자들의 실제득표율</a:t>
            </a:r>
            <a:r>
              <a:rPr lang="en-US" altLang="ko-KR" sz="1400" b="1" dirty="0">
                <a:highlight>
                  <a:srgbClr val="FFFF00"/>
                </a:highlight>
              </a:rPr>
              <a:t>&gt;</a:t>
            </a:r>
            <a:endParaRPr lang="ko-KR" altLang="en-US" sz="1400" b="1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C3E12-B5E1-46DB-9113-44D8CE21C03E}"/>
              </a:ext>
            </a:extLst>
          </p:cNvPr>
          <p:cNvSpPr txBox="1"/>
          <p:nvPr/>
        </p:nvSpPr>
        <p:spPr>
          <a:xfrm>
            <a:off x="412376" y="5757255"/>
            <a:ext cx="5644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FF00"/>
                </a:highlight>
              </a:rPr>
              <a:t>&lt;</a:t>
            </a:r>
            <a:r>
              <a:rPr lang="ko-KR" altLang="en-US" sz="1400" b="1" dirty="0">
                <a:highlight>
                  <a:srgbClr val="FFFF00"/>
                </a:highlight>
              </a:rPr>
              <a:t>선거 유세 기간 동안의 후보자들을 언급한 트윗 횟수와 백분율</a:t>
            </a:r>
            <a:r>
              <a:rPr lang="en-US" altLang="ko-KR" sz="1400" b="1" dirty="0">
                <a:highlight>
                  <a:srgbClr val="FFFF00"/>
                </a:highlight>
              </a:rPr>
              <a:t>&gt;</a:t>
            </a:r>
            <a:endParaRPr lang="ko-KR" altLang="en-US" sz="1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3974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Reference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C176E-0D1D-4EC1-A3D3-6455FB829963}"/>
              </a:ext>
            </a:extLst>
          </p:cNvPr>
          <p:cNvSpPr/>
          <p:nvPr/>
        </p:nvSpPr>
        <p:spPr>
          <a:xfrm>
            <a:off x="349623" y="1563190"/>
            <a:ext cx="11273258" cy="3298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Tweetrend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u="sng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http://tweetrend.com/</a:t>
            </a:r>
            <a:endParaRPr lang="ko-KR" altLang="ko-KR" sz="2000" u="sng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 </a:t>
            </a:r>
            <a:endParaRPr lang="ko-KR" altLang="ko-KR" sz="2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Foller.me beta, 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https://foller.me/</a:t>
            </a: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ko-KR" altLang="en-US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중앙선거관리위원회 선거통계시스템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http://info.nec.go.kr/</a:t>
            </a: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Twitter Developer, 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https://developer.twitter.com/</a:t>
            </a: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Search Tweets, </a:t>
            </a:r>
            <a:r>
              <a:rPr lang="en-US" altLang="ko-KR" u="sng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https://developer.twitter.com/en/docs/tweets/search/guides/standard-operators</a:t>
            </a: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ko-KR" altLang="ko-KR" sz="1600" dirty="0"/>
              <a:t>정재화</a:t>
            </a:r>
            <a:r>
              <a:rPr lang="en-US" altLang="ko-KR" sz="1600" dirty="0"/>
              <a:t>, </a:t>
            </a:r>
            <a:r>
              <a:rPr lang="ko-KR" altLang="ko-KR" sz="1600" dirty="0"/>
              <a:t>시작하세요</a:t>
            </a:r>
            <a:r>
              <a:rPr lang="en-US" altLang="ko-KR" sz="1600" dirty="0"/>
              <a:t>! </a:t>
            </a:r>
            <a:r>
              <a:rPr lang="ko-KR" altLang="ko-KR" sz="1600" dirty="0" err="1"/>
              <a:t>하둡</a:t>
            </a:r>
            <a:r>
              <a:rPr lang="ko-KR" altLang="ko-KR" sz="1600" dirty="0"/>
              <a:t> 프로그래밍 빅데이터 분석을 위한 </a:t>
            </a:r>
            <a:r>
              <a:rPr lang="ko-KR" altLang="ko-KR" sz="1600" dirty="0" err="1"/>
              <a:t>하둡</a:t>
            </a:r>
            <a:r>
              <a:rPr lang="ko-KR" altLang="ko-KR" sz="1600" dirty="0"/>
              <a:t> 기초부터</a:t>
            </a:r>
            <a:r>
              <a:rPr lang="en-US" altLang="ko-KR" sz="1600" dirty="0"/>
              <a:t> YARN</a:t>
            </a:r>
            <a:r>
              <a:rPr lang="ko-KR" altLang="ko-KR" sz="1600" dirty="0"/>
              <a:t>까지</a:t>
            </a:r>
            <a:r>
              <a:rPr lang="en-US" altLang="ko-KR" sz="1600" dirty="0"/>
              <a:t>[</a:t>
            </a:r>
            <a:r>
              <a:rPr lang="ko-KR" altLang="ko-KR" sz="1600" dirty="0"/>
              <a:t>개정</a:t>
            </a:r>
            <a:r>
              <a:rPr lang="en-US" altLang="ko-KR" sz="1600" dirty="0"/>
              <a:t>2</a:t>
            </a:r>
            <a:r>
              <a:rPr lang="ko-KR" altLang="ko-KR" sz="1600" dirty="0"/>
              <a:t>판</a:t>
            </a:r>
            <a:r>
              <a:rPr lang="en-US" altLang="ko-KR" sz="1600" dirty="0"/>
              <a:t>], 2016.05.13, </a:t>
            </a:r>
            <a:r>
              <a:rPr lang="ko-KR" altLang="ko-KR" sz="1600" dirty="0" err="1"/>
              <a:t>위키북스</a:t>
            </a:r>
            <a:endParaRPr lang="ko-KR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</p:spTree>
    <p:extLst>
      <p:ext uri="{BB962C8B-B14F-4D97-AF65-F5344CB8AC3E}">
        <p14:creationId xmlns:p14="http://schemas.microsoft.com/office/powerpoint/2010/main" val="2757737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7A081-4FAA-41EF-84C3-C085F4784A31}"/>
              </a:ext>
            </a:extLst>
          </p:cNvPr>
          <p:cNvSpPr txBox="1"/>
          <p:nvPr/>
        </p:nvSpPr>
        <p:spPr>
          <a:xfrm>
            <a:off x="2328439" y="2547982"/>
            <a:ext cx="85653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/>
              <a:t>Thank you</a:t>
            </a:r>
            <a:endParaRPr lang="ko-KR" alt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2657668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7A081-4FAA-41EF-84C3-C085F4784A31}"/>
              </a:ext>
            </a:extLst>
          </p:cNvPr>
          <p:cNvSpPr txBox="1"/>
          <p:nvPr/>
        </p:nvSpPr>
        <p:spPr>
          <a:xfrm>
            <a:off x="3602619" y="2206012"/>
            <a:ext cx="49867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/>
              <a:t>Q &amp; A</a:t>
            </a:r>
            <a:endParaRPr lang="ko-KR" alt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3897920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3971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Team Introduction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52607BD-DFC2-4E2B-9BC3-04341A8B98DD}"/>
              </a:ext>
            </a:extLst>
          </p:cNvPr>
          <p:cNvGrpSpPr/>
          <p:nvPr/>
        </p:nvGrpSpPr>
        <p:grpSpPr>
          <a:xfrm>
            <a:off x="0" y="1874688"/>
            <a:ext cx="12192000" cy="4434024"/>
            <a:chOff x="-424553" y="1333965"/>
            <a:chExt cx="13015672" cy="4434024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9CA5E24-5508-48CB-A8A7-BB3440D26370}"/>
                </a:ext>
              </a:extLst>
            </p:cNvPr>
            <p:cNvSpPr txBox="1"/>
            <p:nvPr/>
          </p:nvSpPr>
          <p:spPr>
            <a:xfrm>
              <a:off x="-424553" y="1398224"/>
              <a:ext cx="365120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이석준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(Lee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SeokJune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MariaDB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환경 구축 및 관리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 API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문서 작성 및 수정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8F8918C-BADE-4616-8004-840E151D6CD1}"/>
                </a:ext>
              </a:extLst>
            </p:cNvPr>
            <p:cNvSpPr txBox="1"/>
            <p:nvPr/>
          </p:nvSpPr>
          <p:spPr>
            <a:xfrm>
              <a:off x="8537737" y="1333965"/>
              <a:ext cx="36512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이윤혁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(Lee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Yunhyuck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Hadoop3, Sqoop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환경 구축</a:t>
              </a:r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Hadoop(Map/Reduce)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FA23E72-7940-4740-9007-4C27CBB7F2E2}"/>
                </a:ext>
              </a:extLst>
            </p:cNvPr>
            <p:cNvSpPr txBox="1"/>
            <p:nvPr/>
          </p:nvSpPr>
          <p:spPr>
            <a:xfrm>
              <a:off x="8939911" y="3693361"/>
              <a:ext cx="365120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배인규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(Bae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InGyu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Python, DB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연동 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Visualization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EB3B9F2-6B36-434B-B406-A080DFCA0916}"/>
                </a:ext>
              </a:extLst>
            </p:cNvPr>
            <p:cNvSpPr txBox="1"/>
            <p:nvPr/>
          </p:nvSpPr>
          <p:spPr>
            <a:xfrm>
              <a:off x="-162432" y="4286131"/>
              <a:ext cx="36512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서재익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JaeIck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 API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Visualization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9CB7CEFE-1184-45CD-89A4-5CD5CF60AFFB}"/>
                </a:ext>
              </a:extLst>
            </p:cNvPr>
            <p:cNvCxnSpPr/>
            <p:nvPr/>
          </p:nvCxnSpPr>
          <p:spPr>
            <a:xfrm>
              <a:off x="1147482" y="1712259"/>
              <a:ext cx="207917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D0757317-3584-47A7-9334-E26485D11E74}"/>
                </a:ext>
              </a:extLst>
            </p:cNvPr>
            <p:cNvCxnSpPr>
              <a:cxnSpLocks/>
              <a:endCxn id="148" idx="2"/>
            </p:cNvCxnSpPr>
            <p:nvPr/>
          </p:nvCxnSpPr>
          <p:spPr>
            <a:xfrm>
              <a:off x="3226655" y="1712259"/>
              <a:ext cx="427610" cy="9690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B0A56EEA-9328-4602-934A-7E2FCBBBF528}"/>
                </a:ext>
              </a:extLst>
            </p:cNvPr>
            <p:cNvCxnSpPr/>
            <p:nvPr/>
          </p:nvCxnSpPr>
          <p:spPr>
            <a:xfrm flipV="1">
              <a:off x="3452916" y="4159623"/>
              <a:ext cx="850142" cy="4392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5F0623C9-A913-444F-B47B-CC8D8DE05FB4}"/>
                </a:ext>
              </a:extLst>
            </p:cNvPr>
            <p:cNvCxnSpPr/>
            <p:nvPr/>
          </p:nvCxnSpPr>
          <p:spPr>
            <a:xfrm>
              <a:off x="1672137" y="4598894"/>
              <a:ext cx="177728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790EC3C0-3027-4A83-BA4F-E9A677F883B1}"/>
                </a:ext>
              </a:extLst>
            </p:cNvPr>
            <p:cNvCxnSpPr/>
            <p:nvPr/>
          </p:nvCxnSpPr>
          <p:spPr>
            <a:xfrm>
              <a:off x="8610605" y="1649506"/>
              <a:ext cx="200360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9EC7112D-0638-4EC2-8146-8837E4A166B7}"/>
                </a:ext>
              </a:extLst>
            </p:cNvPr>
            <p:cNvCxnSpPr>
              <a:cxnSpLocks/>
            </p:cNvCxnSpPr>
            <p:nvPr/>
          </p:nvCxnSpPr>
          <p:spPr>
            <a:xfrm>
              <a:off x="9027459" y="4025154"/>
              <a:ext cx="164054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5DE992A4-7653-4D39-9941-3F40B185E969}"/>
                </a:ext>
              </a:extLst>
            </p:cNvPr>
            <p:cNvCxnSpPr/>
            <p:nvPr/>
          </p:nvCxnSpPr>
          <p:spPr>
            <a:xfrm flipH="1">
              <a:off x="7987553" y="1649506"/>
              <a:ext cx="623052" cy="1885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72133D1C-589A-41D3-B27D-2AC189794ADE}"/>
                </a:ext>
              </a:extLst>
            </p:cNvPr>
            <p:cNvCxnSpPr/>
            <p:nvPr/>
          </p:nvCxnSpPr>
          <p:spPr>
            <a:xfrm flipH="1">
              <a:off x="8382000" y="4025154"/>
              <a:ext cx="645459" cy="114553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274CAAF-CD41-4DA5-B590-E13AB8A09E47}"/>
                </a:ext>
              </a:extLst>
            </p:cNvPr>
            <p:cNvGrpSpPr/>
            <p:nvPr/>
          </p:nvGrpSpPr>
          <p:grpSpPr>
            <a:xfrm>
              <a:off x="3654265" y="1827551"/>
              <a:ext cx="4837531" cy="3940438"/>
              <a:chOff x="3783634" y="1625944"/>
              <a:chExt cx="4837531" cy="3940438"/>
            </a:xfrm>
          </p:grpSpPr>
          <p:pic>
            <p:nvPicPr>
              <p:cNvPr id="148" name="그림 147">
                <a:extLst>
                  <a:ext uri="{FF2B5EF4-FFF2-40B4-BE49-F238E27FC236}">
                    <a16:creationId xmlns:a16="http://schemas.microsoft.com/office/drawing/2014/main" id="{E69EB02C-80F3-47BF-93EF-C1FD424A8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3634" y="1625944"/>
                <a:ext cx="2160000" cy="1707610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49" name="그림 148">
                <a:extLst>
                  <a:ext uri="{FF2B5EF4-FFF2-40B4-BE49-F238E27FC236}">
                    <a16:creationId xmlns:a16="http://schemas.microsoft.com/office/drawing/2014/main" id="{D747C98F-7F0E-47D8-9023-B9A6107DF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4932" y="2001882"/>
                <a:ext cx="2160000" cy="1627563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B152BB28-4B23-4207-9867-5F19327AE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165" y="3792607"/>
                <a:ext cx="2160000" cy="1773775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2925B9F0-3206-4FD5-B3F7-29416E4B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2940" y="3491754"/>
                <a:ext cx="2160000" cy="166764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</p:spTree>
    <p:extLst>
      <p:ext uri="{BB962C8B-B14F-4D97-AF65-F5344CB8AC3E}">
        <p14:creationId xmlns:p14="http://schemas.microsoft.com/office/powerpoint/2010/main" val="222535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Purpose of Development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DA41DA-B3D4-40AC-B783-1BA36D646E40}"/>
              </a:ext>
            </a:extLst>
          </p:cNvPr>
          <p:cNvSpPr/>
          <p:nvPr/>
        </p:nvSpPr>
        <p:spPr>
          <a:xfrm>
            <a:off x="180600" y="3882258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유세 기간 동안 후보자가 언급된 트윗 수와 실제득표율 비교</a:t>
            </a:r>
            <a:r>
              <a:rPr lang="en-US" altLang="ko-KR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145A25-65DF-43EB-B3FE-F3C89C586C31}"/>
              </a:ext>
            </a:extLst>
          </p:cNvPr>
          <p:cNvSpPr/>
          <p:nvPr/>
        </p:nvSpPr>
        <p:spPr>
          <a:xfrm>
            <a:off x="180600" y="4950118"/>
            <a:ext cx="7640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선거 유세 기간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(2017.04.18 ~ 2017.05.10; 22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dirty="0"/>
              <a:t>후보자등록마감일의 다음날부터 선거일까지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14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F4B222F-5DB2-41C4-B86E-94063FFABE96}"/>
              </a:ext>
            </a:extLst>
          </p:cNvPr>
          <p:cNvSpPr/>
          <p:nvPr/>
        </p:nvSpPr>
        <p:spPr>
          <a:xfrm>
            <a:off x="180600" y="2412040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유세 기간 동안 후보자 관련 키워드가 포함된 트윗 수집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</p:spTree>
    <p:extLst>
      <p:ext uri="{BB962C8B-B14F-4D97-AF65-F5344CB8AC3E}">
        <p14:creationId xmlns:p14="http://schemas.microsoft.com/office/powerpoint/2010/main" val="2661448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7A081-4FAA-41EF-84C3-C085F4784A31}"/>
              </a:ext>
            </a:extLst>
          </p:cNvPr>
          <p:cNvSpPr txBox="1"/>
          <p:nvPr/>
        </p:nvSpPr>
        <p:spPr>
          <a:xfrm>
            <a:off x="0" y="2497976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b="1" dirty="0"/>
              <a:t>용어 정리</a:t>
            </a:r>
          </a:p>
        </p:txBody>
      </p:sp>
    </p:spTree>
    <p:extLst>
      <p:ext uri="{BB962C8B-B14F-4D97-AF65-F5344CB8AC3E}">
        <p14:creationId xmlns:p14="http://schemas.microsoft.com/office/powerpoint/2010/main" val="1839773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ko-KR" altLang="en-US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정리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C176E-0D1D-4EC1-A3D3-6455FB829963}"/>
              </a:ext>
            </a:extLst>
          </p:cNvPr>
          <p:cNvSpPr/>
          <p:nvPr/>
        </p:nvSpPr>
        <p:spPr>
          <a:xfrm>
            <a:off x="349623" y="1563190"/>
            <a:ext cx="1184237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CLI( Command-Line Interface)</a:t>
            </a:r>
          </a:p>
          <a:p>
            <a:pPr lvl="0">
              <a:defRPr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사용자의 명령어 입력을 기다리며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명령어 입력이 완료되면 해당 명령어를 실행하고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결과를 출력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lvl="0">
              <a:defRPr/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정형 데이터 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통계적 분석에 사용될 수 있을만한 형태로 정리되고 가공된 데이터를 의미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 </a:t>
            </a:r>
          </a:p>
          <a:p>
            <a:pPr lvl="0">
              <a:defRPr/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r>
              <a:rPr lang="en-US" altLang="ko-KR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RDBMS 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관계형 데이터베이스를 생성하고 수정하고 관리할 수 있는 소프트웨어</a:t>
            </a:r>
            <a:b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endParaRPr lang="en-US" altLang="ko-KR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r>
              <a:rPr lang="en-US" altLang="ko-KR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JVM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pPr lvl="0">
              <a:defRPr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Java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개발한 프로그램을 컴파일하여 만들어지는 바이트코드를 실행시키기 위한 가상 머신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</a:p>
          <a:p>
            <a:pPr lvl="0">
              <a:defRPr/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r>
              <a:rPr lang="en-US" altLang="ko-KR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JDK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Java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환경에서 돌아가는 프로그램을 개발하는 데 필요한 툴들을 모아놓은 소프트웨어 패키지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defRPr/>
            </a:pPr>
            <a:endParaRPr lang="en-US" altLang="ko-KR" b="1" dirty="0">
              <a:solidFill>
                <a:srgbClr val="00206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defRPr/>
            </a:pPr>
            <a:r>
              <a:rPr lang="en-US" altLang="ko-KR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IDE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pPr>
              <a:defRPr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소프트웨어 개발에 관련된 모든 작업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패키지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인클루딩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소스 코드 편집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컴파일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디버그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원격 서버 액세스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바이너리 배포 등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하나의 프로그램 안에서 모두 처리하는 환경을 제공하는 툴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342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ko-KR" altLang="en-US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정리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C176E-0D1D-4EC1-A3D3-6455FB829963}"/>
              </a:ext>
            </a:extLst>
          </p:cNvPr>
          <p:cNvSpPr/>
          <p:nvPr/>
        </p:nvSpPr>
        <p:spPr>
          <a:xfrm>
            <a:off x="349623" y="1563190"/>
            <a:ext cx="118423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 err="1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콜렉터</a:t>
            </a:r>
            <a:r>
              <a:rPr lang="en-US" altLang="ko-KR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(Collector)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여러 대의 에이전트로부터 로그 정보를 수신해서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하둡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분산 파일시스템에 저장하는 역할을 담당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여러 대의 에이전트 서버로부터 데이터를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전송받지만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하나의 파일에 저장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r>
              <a:rPr lang="ko-KR" altLang="en-US" b="1" dirty="0" err="1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맵리듀스</a:t>
            </a:r>
            <a:r>
              <a:rPr lang="en-US" altLang="ko-KR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(MapReduce)</a:t>
            </a:r>
            <a:r>
              <a:rPr lang="ko-KR" altLang="en-US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대용량 데이터 처리를 분산 병렬 컴퓨팅에서 처리하기 위한 목적으로 제작한 프레임워크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lvl="0">
              <a:defRPr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배열 안의 요소들을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짝지어 주는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맵과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Key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값을 이용해서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Value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값을 합쳐주는 리듀스로 이루어짐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341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7A081-4FAA-41EF-84C3-C085F4784A31}"/>
              </a:ext>
            </a:extLst>
          </p:cNvPr>
          <p:cNvSpPr txBox="1"/>
          <p:nvPr/>
        </p:nvSpPr>
        <p:spPr>
          <a:xfrm>
            <a:off x="0" y="2497976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b="1" dirty="0"/>
              <a:t>예상질문</a:t>
            </a:r>
          </a:p>
        </p:txBody>
      </p:sp>
    </p:spTree>
    <p:extLst>
      <p:ext uri="{BB962C8B-B14F-4D97-AF65-F5344CB8AC3E}">
        <p14:creationId xmlns:p14="http://schemas.microsoft.com/office/powerpoint/2010/main" val="918678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036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3F1D17-F633-4D06-B57B-246102759369}"/>
              </a:ext>
            </a:extLst>
          </p:cNvPr>
          <p:cNvGrpSpPr/>
          <p:nvPr/>
        </p:nvGrpSpPr>
        <p:grpSpPr>
          <a:xfrm>
            <a:off x="8170327" y="2457450"/>
            <a:ext cx="1880242" cy="2823882"/>
            <a:chOff x="8170327" y="2457450"/>
            <a:chExt cx="1880242" cy="28238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2318535-D662-4EC7-91FF-B3D72FBCE123}"/>
                </a:ext>
              </a:extLst>
            </p:cNvPr>
            <p:cNvSpPr/>
            <p:nvPr/>
          </p:nvSpPr>
          <p:spPr>
            <a:xfrm>
              <a:off x="8185910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3.2.0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3408BB4-DB5E-4FAB-A834-1EEA2F09D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213" y="3475772"/>
              <a:ext cx="1440000" cy="892909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D86CE7A-9B72-42C7-9DE9-8C3DE492C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8" b="89853" l="8377" r="925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0327" y="2457450"/>
              <a:ext cx="1864800" cy="536400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7888F60-D576-4FDE-A3FD-D4C13314D9FE}"/>
                </a:ext>
              </a:extLst>
            </p:cNvPr>
            <p:cNvSpPr/>
            <p:nvPr/>
          </p:nvSpPr>
          <p:spPr>
            <a:xfrm>
              <a:off x="8179884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2623139-555E-496F-9E27-8A3AC9527539}"/>
              </a:ext>
            </a:extLst>
          </p:cNvPr>
          <p:cNvGrpSpPr/>
          <p:nvPr/>
        </p:nvGrpSpPr>
        <p:grpSpPr>
          <a:xfrm>
            <a:off x="4141867" y="2457450"/>
            <a:ext cx="1874032" cy="2823882"/>
            <a:chOff x="4141867" y="2457450"/>
            <a:chExt cx="1874032" cy="282388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A6C48F6-33C0-49C3-93E7-F75F108C4A9E}"/>
                </a:ext>
              </a:extLst>
            </p:cNvPr>
            <p:cNvSpPr/>
            <p:nvPr/>
          </p:nvSpPr>
          <p:spPr>
            <a:xfrm>
              <a:off x="4141867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33FE867-2414-43F4-A46B-9173339F7AC8}"/>
                </a:ext>
              </a:extLst>
            </p:cNvPr>
            <p:cNvSpPr/>
            <p:nvPr/>
          </p:nvSpPr>
          <p:spPr>
            <a:xfrm>
              <a:off x="4147893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1.8.0_191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A5C49F8-D30E-4AAD-9477-E24E8570C409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4" t="32076" r="938" b="32263"/>
            <a:stretch/>
          </p:blipFill>
          <p:spPr>
            <a:xfrm>
              <a:off x="4151099" y="2457450"/>
              <a:ext cx="1864800" cy="5364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6FE9FC01-3813-47EC-A924-39B6CA7F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196" y="3202226"/>
              <a:ext cx="1440000" cy="1440000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ACB78FE-1DC3-4425-8FA7-A784BAAE9FA7}"/>
              </a:ext>
            </a:extLst>
          </p:cNvPr>
          <p:cNvGrpSpPr/>
          <p:nvPr/>
        </p:nvGrpSpPr>
        <p:grpSpPr>
          <a:xfrm>
            <a:off x="6156097" y="2457450"/>
            <a:ext cx="1870685" cy="2823882"/>
            <a:chOff x="1700944" y="1867157"/>
            <a:chExt cx="1870685" cy="282388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3ED5A72-49D2-417F-9D34-EA2BE2CC7B81}"/>
                </a:ext>
              </a:extLst>
            </p:cNvPr>
            <p:cNvSpPr/>
            <p:nvPr/>
          </p:nvSpPr>
          <p:spPr>
            <a:xfrm>
              <a:off x="1700944" y="1867157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80E6872-1987-4F7F-98EE-40EA92CC7DD9}"/>
                </a:ext>
              </a:extLst>
            </p:cNvPr>
            <p:cNvSpPr/>
            <p:nvPr/>
          </p:nvSpPr>
          <p:spPr>
            <a:xfrm>
              <a:off x="1706970" y="4260734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2019-03(4.11)</a:t>
              </a: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D6A403E2-33D9-47E9-9B0F-E36C0BB222FC}"/>
              </a:ext>
            </a:extLst>
          </p:cNvPr>
          <p:cNvPicPr>
            <a:picLocks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39" y="3202226"/>
            <a:ext cx="144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596C9E1-C8BF-4C43-85B6-4E5EB025191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5" t="-11402" r="-4444" b="-8848"/>
          <a:stretch/>
        </p:blipFill>
        <p:spPr>
          <a:xfrm>
            <a:off x="6156097" y="2457450"/>
            <a:ext cx="1864800" cy="5364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C09FC02D-60D9-45D4-AAB8-6B5C475591BC}"/>
              </a:ext>
            </a:extLst>
          </p:cNvPr>
          <p:cNvGrpSpPr/>
          <p:nvPr/>
        </p:nvGrpSpPr>
        <p:grpSpPr>
          <a:xfrm>
            <a:off x="2117896" y="2457450"/>
            <a:ext cx="1870685" cy="2823882"/>
            <a:chOff x="2117896" y="2457450"/>
            <a:chExt cx="1870685" cy="282388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C142E99-2AD5-4217-BC2B-372E9CB1F3F6}"/>
                </a:ext>
              </a:extLst>
            </p:cNvPr>
            <p:cNvGrpSpPr/>
            <p:nvPr/>
          </p:nvGrpSpPr>
          <p:grpSpPr>
            <a:xfrm>
              <a:off x="2117896" y="2457450"/>
              <a:ext cx="1870685" cy="2823882"/>
              <a:chOff x="1700944" y="1867157"/>
              <a:chExt cx="1870685" cy="2823882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D316862-6C3E-4EDC-B746-A7ECC5CE816E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22E019D-D788-4AA0-B087-0704CD68FDAB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10.1.38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0C274B9-2260-451D-8732-1E38A39B4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33" r="-3633"/>
            <a:stretch/>
          </p:blipFill>
          <p:spPr>
            <a:xfrm>
              <a:off x="2117896" y="2457450"/>
              <a:ext cx="1864800" cy="5364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50385F1-547F-4954-8148-599454B17DB8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238" y="3382226"/>
              <a:ext cx="1440000" cy="1080000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1BFE015-43E7-4250-89DD-A06E41AC6FBA}"/>
              </a:ext>
            </a:extLst>
          </p:cNvPr>
          <p:cNvGrpSpPr/>
          <p:nvPr/>
        </p:nvGrpSpPr>
        <p:grpSpPr>
          <a:xfrm>
            <a:off x="107014" y="2457450"/>
            <a:ext cx="1870685" cy="2823882"/>
            <a:chOff x="107014" y="2457450"/>
            <a:chExt cx="1870685" cy="282388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FED4D47-AF92-48B8-B9E8-DD5BBB0A833A}"/>
                </a:ext>
              </a:extLst>
            </p:cNvPr>
            <p:cNvGrpSpPr/>
            <p:nvPr/>
          </p:nvGrpSpPr>
          <p:grpSpPr>
            <a:xfrm>
              <a:off x="107014" y="2457450"/>
              <a:ext cx="1870685" cy="2823882"/>
              <a:chOff x="2833243" y="2652260"/>
              <a:chExt cx="1870685" cy="2823882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117875F-9DED-48F8-B196-7098FF0D5D09}"/>
                  </a:ext>
                </a:extLst>
              </p:cNvPr>
              <p:cNvSpPr/>
              <p:nvPr/>
            </p:nvSpPr>
            <p:spPr>
              <a:xfrm>
                <a:off x="2833243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1D5BD4C-920D-4F6F-BE1C-43784F722832}"/>
                  </a:ext>
                </a:extLst>
              </p:cNvPr>
              <p:cNvSpPr/>
              <p:nvPr/>
            </p:nvSpPr>
            <p:spPr>
              <a:xfrm>
                <a:off x="2839269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3.6</a:t>
                </a: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39DD1DD-DF51-4BE0-B4F9-9C8EABE6D872}"/>
                </a:ext>
              </a:extLst>
            </p:cNvPr>
            <p:cNvPicPr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5" r="33487" b="35951"/>
            <a:stretch/>
          </p:blipFill>
          <p:spPr>
            <a:xfrm>
              <a:off x="322356" y="3202226"/>
              <a:ext cx="1440000" cy="14400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F37168C-63DB-4456-9C73-2B346C8D32EB}"/>
                </a:ext>
              </a:extLst>
            </p:cNvPr>
            <p:cNvPicPr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6" t="63652" r="27221"/>
            <a:stretch/>
          </p:blipFill>
          <p:spPr>
            <a:xfrm>
              <a:off x="107014" y="2489200"/>
              <a:ext cx="1864800" cy="52200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0A60AB-7AEB-4756-927A-7AABE7DFFFFF}"/>
              </a:ext>
            </a:extLst>
          </p:cNvPr>
          <p:cNvGrpSpPr/>
          <p:nvPr/>
        </p:nvGrpSpPr>
        <p:grpSpPr>
          <a:xfrm>
            <a:off x="10214300" y="2457450"/>
            <a:ext cx="1870685" cy="2823882"/>
            <a:chOff x="10214300" y="2457450"/>
            <a:chExt cx="1870685" cy="2823882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A35D324-A0F3-46BF-9F6C-ED9C28E7CC7E}"/>
                </a:ext>
              </a:extLst>
            </p:cNvPr>
            <p:cNvGrpSpPr/>
            <p:nvPr/>
          </p:nvGrpSpPr>
          <p:grpSpPr>
            <a:xfrm>
              <a:off x="10214300" y="2457450"/>
              <a:ext cx="1870685" cy="2823882"/>
              <a:chOff x="5175276" y="2652260"/>
              <a:chExt cx="1870685" cy="2823882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CD78FBD-2D89-46C7-B75E-D83402465C54}"/>
                  </a:ext>
                </a:extLst>
              </p:cNvPr>
              <p:cNvSpPr/>
              <p:nvPr/>
            </p:nvSpPr>
            <p:spPr>
              <a:xfrm>
                <a:off x="5181302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1.4.7</a:t>
                </a:r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57A83958-F9CC-4AFF-BA09-765F3878A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6852" y="3684197"/>
                <a:ext cx="1440000" cy="892909"/>
              </a:xfrm>
              <a:prstGeom prst="rect">
                <a:avLst/>
              </a:prstGeom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CCD11E32-0928-47F8-BB97-28C5CE82385A}"/>
                  </a:ext>
                </a:extLst>
              </p:cNvPr>
              <p:cNvSpPr/>
              <p:nvPr/>
            </p:nvSpPr>
            <p:spPr>
              <a:xfrm>
                <a:off x="5175276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 descr="sqoopì ëí ì´ë¯¸ì§ ê²ìê²°ê³¼">
              <a:extLst>
                <a:ext uri="{FF2B5EF4-FFF2-40B4-BE49-F238E27FC236}">
                  <a16:creationId xmlns:a16="http://schemas.microsoft.com/office/drawing/2014/main" id="{2454A66A-4661-47DC-BA85-3897D2E4A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4703" y="2585691"/>
              <a:ext cx="1642346" cy="434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9D4AB0-B506-4CA7-A25E-CBAB4E787283}"/>
              </a:ext>
            </a:extLst>
          </p:cNvPr>
          <p:cNvSpPr/>
          <p:nvPr/>
        </p:nvSpPr>
        <p:spPr>
          <a:xfrm>
            <a:off x="107014" y="5324196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658E963-10C4-4480-9266-F6660925B0B3}"/>
              </a:ext>
            </a:extLst>
          </p:cNvPr>
          <p:cNvSpPr/>
          <p:nvPr/>
        </p:nvSpPr>
        <p:spPr>
          <a:xfrm>
            <a:off x="2117896" y="5324195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B0BDA61-D7E1-4FEC-A402-79BB53679B60}"/>
              </a:ext>
            </a:extLst>
          </p:cNvPr>
          <p:cNvSpPr/>
          <p:nvPr/>
        </p:nvSpPr>
        <p:spPr>
          <a:xfrm>
            <a:off x="4154588" y="5324195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297DB9-38AC-4865-BA7C-617E7243F068}"/>
              </a:ext>
            </a:extLst>
          </p:cNvPr>
          <p:cNvSpPr/>
          <p:nvPr/>
        </p:nvSpPr>
        <p:spPr>
          <a:xfrm>
            <a:off x="6159445" y="5324194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0952269-8546-4502-B25F-BF9552C6D97D}"/>
              </a:ext>
            </a:extLst>
          </p:cNvPr>
          <p:cNvSpPr/>
          <p:nvPr/>
        </p:nvSpPr>
        <p:spPr>
          <a:xfrm>
            <a:off x="8183232" y="5322441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B8653D1-C60A-4708-B4FD-90124D6EC784}"/>
              </a:ext>
            </a:extLst>
          </p:cNvPr>
          <p:cNvSpPr/>
          <p:nvPr/>
        </p:nvSpPr>
        <p:spPr>
          <a:xfrm>
            <a:off x="10217648" y="5322441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259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2429435" y="1563190"/>
            <a:ext cx="9278471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- </a:t>
            </a:r>
            <a:r>
              <a:rPr lang="ko-KR" altLang="ko-KR" dirty="0"/>
              <a:t>파이썬</a:t>
            </a:r>
            <a:r>
              <a:rPr lang="en-US" altLang="ko-KR" dirty="0"/>
              <a:t>(Python)</a:t>
            </a:r>
            <a:r>
              <a:rPr lang="ko-KR" altLang="ko-KR" dirty="0"/>
              <a:t>은</a:t>
            </a:r>
            <a:r>
              <a:rPr lang="en-US" altLang="ko-KR" dirty="0"/>
              <a:t> 1991</a:t>
            </a:r>
            <a:r>
              <a:rPr lang="ko-KR" altLang="ko-KR" dirty="0"/>
              <a:t>년 프로그래머인 귀도 반 </a:t>
            </a:r>
            <a:r>
              <a:rPr lang="ko-KR" altLang="ko-KR" dirty="0" err="1"/>
              <a:t>로섬</a:t>
            </a:r>
            <a:r>
              <a:rPr lang="en-US" altLang="ko-KR" dirty="0"/>
              <a:t>(Guido van Rossum)</a:t>
            </a:r>
            <a:r>
              <a:rPr lang="ko-KR" altLang="ko-KR" dirty="0"/>
              <a:t>이 발표한 고급 프로그래밍 언어로</a:t>
            </a:r>
            <a:r>
              <a:rPr lang="en-US" altLang="ko-KR" dirty="0"/>
              <a:t>, </a:t>
            </a:r>
            <a:r>
              <a:rPr lang="ko-KR" altLang="ko-KR" dirty="0"/>
              <a:t>플랫폼 독립적이며 인터프리터식</a:t>
            </a:r>
            <a:r>
              <a:rPr lang="en-US" altLang="ko-KR" dirty="0"/>
              <a:t>, </a:t>
            </a:r>
            <a:r>
              <a:rPr lang="ko-KR" altLang="ko-KR" dirty="0"/>
              <a:t>객체 지향적</a:t>
            </a:r>
            <a:r>
              <a:rPr lang="en-US" altLang="ko-KR" dirty="0"/>
              <a:t>, </a:t>
            </a:r>
            <a:r>
              <a:rPr lang="ko-KR" altLang="ko-KR" dirty="0"/>
              <a:t>동적 타이</a:t>
            </a:r>
            <a:r>
              <a:rPr lang="ko-KR" altLang="en-US" dirty="0"/>
              <a:t>핑</a:t>
            </a:r>
            <a:r>
              <a:rPr lang="en-US" altLang="ko-KR" dirty="0"/>
              <a:t> </a:t>
            </a:r>
            <a:r>
              <a:rPr lang="ko-KR" altLang="ko-KR" dirty="0"/>
              <a:t>대화형 언어이다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ko-KR" dirty="0" err="1"/>
              <a:t>파이썬은</a:t>
            </a:r>
            <a:r>
              <a:rPr lang="ko-KR" altLang="ko-KR" dirty="0"/>
              <a:t> 비영리의 파이썬 소프트웨어 재단이 관리하는 개방형</a:t>
            </a:r>
            <a:r>
              <a:rPr lang="en-US" altLang="ko-KR" dirty="0"/>
              <a:t>, </a:t>
            </a:r>
            <a:r>
              <a:rPr lang="ko-KR" altLang="ko-KR" dirty="0"/>
              <a:t>공동체 기반 개발 모델을 가지고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Python site </a:t>
            </a:r>
          </a:p>
          <a:p>
            <a:r>
              <a:rPr lang="en-US" altLang="ko-KR" sz="1600" dirty="0"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https://www.python.org/</a:t>
            </a:r>
            <a:endParaRPr lang="en-US" altLang="ko-KR" sz="1600" dirty="0"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500" b="1" dirty="0"/>
          </a:p>
          <a:p>
            <a:r>
              <a:rPr lang="en-US" altLang="ko-KR" b="1" dirty="0"/>
              <a:t>Python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u="sng" dirty="0"/>
              <a:t>python3</a:t>
            </a:r>
          </a:p>
          <a:p>
            <a:endParaRPr lang="en-US" altLang="ko-KR" sz="5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sz="1600" dirty="0"/>
              <a:t>~$ python3 --version</a:t>
            </a:r>
            <a:endParaRPr lang="ko-KR" altLang="ko-KR" sz="1600" dirty="0"/>
          </a:p>
          <a:p>
            <a:r>
              <a:rPr lang="en-US" altLang="ko-KR" sz="1400" dirty="0"/>
              <a:t>Python 3.6</a:t>
            </a:r>
            <a:endParaRPr lang="ko-KR" altLang="ko-KR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1E1CB9-CD5E-4F23-82BF-4C3CE412D3E5}"/>
              </a:ext>
            </a:extLst>
          </p:cNvPr>
          <p:cNvGrpSpPr/>
          <p:nvPr/>
        </p:nvGrpSpPr>
        <p:grpSpPr>
          <a:xfrm>
            <a:off x="349623" y="1563190"/>
            <a:ext cx="1870685" cy="2823882"/>
            <a:chOff x="2137882" y="265226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4B9A873-03F5-4007-A4F8-530245883322}"/>
                </a:ext>
              </a:extLst>
            </p:cNvPr>
            <p:cNvGrpSpPr/>
            <p:nvPr/>
          </p:nvGrpSpPr>
          <p:grpSpPr>
            <a:xfrm>
              <a:off x="2137882" y="2652260"/>
              <a:ext cx="1870685" cy="2823882"/>
              <a:chOff x="2833243" y="2652260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F3DBA50-11C3-4644-8A85-3DEAFA61EF8D}"/>
                  </a:ext>
                </a:extLst>
              </p:cNvPr>
              <p:cNvSpPr/>
              <p:nvPr/>
            </p:nvSpPr>
            <p:spPr>
              <a:xfrm>
                <a:off x="2833243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B404D57-3769-48F4-94E2-EA61386410E1}"/>
                  </a:ext>
                </a:extLst>
              </p:cNvPr>
              <p:cNvSpPr/>
              <p:nvPr/>
            </p:nvSpPr>
            <p:spPr>
              <a:xfrm>
                <a:off x="2839269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3.6</a:t>
                </a: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FB89E61-F69F-41DC-8189-C9FE828B9A82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5" r="33487" b="35951"/>
            <a:stretch/>
          </p:blipFill>
          <p:spPr>
            <a:xfrm>
              <a:off x="2353224" y="3397036"/>
              <a:ext cx="1440000" cy="144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C7FE355-39A0-430F-9FB7-5CE33D34F745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6" t="63652" r="27221"/>
            <a:stretch/>
          </p:blipFill>
          <p:spPr>
            <a:xfrm>
              <a:off x="2137882" y="2684010"/>
              <a:ext cx="1864800" cy="52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9873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2429435" y="1563190"/>
            <a:ext cx="9278471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dirty="0"/>
              <a:t>MariaDB</a:t>
            </a:r>
            <a:r>
              <a:rPr lang="ko-KR" altLang="ko-KR" dirty="0"/>
              <a:t>는</a:t>
            </a:r>
            <a:r>
              <a:rPr lang="en-US" altLang="ko-KR" dirty="0"/>
              <a:t> MySQL</a:t>
            </a:r>
            <a:r>
              <a:rPr lang="ko-KR" altLang="ko-KR" dirty="0"/>
              <a:t>의 발전된 형태의 대체제로써</a:t>
            </a:r>
            <a:r>
              <a:rPr lang="en-US" altLang="ko-KR" dirty="0"/>
              <a:t>, https://downloads.mariadb.org/</a:t>
            </a:r>
            <a:r>
              <a:rPr lang="ko-KR" altLang="ko-KR" dirty="0"/>
              <a:t>에서 다운로드 받을 수 있으며</a:t>
            </a:r>
            <a:r>
              <a:rPr lang="en-US" altLang="ko-KR" dirty="0"/>
              <a:t>, GPL v2 </a:t>
            </a:r>
            <a:r>
              <a:rPr lang="ko-KR" altLang="ko-KR" dirty="0"/>
              <a:t>라이선스로 유지되고 있고</a:t>
            </a:r>
            <a:r>
              <a:rPr lang="en-US" altLang="ko-KR" dirty="0"/>
              <a:t>, MariaDB </a:t>
            </a:r>
            <a:r>
              <a:rPr lang="ko-KR" altLang="ko-KR" dirty="0"/>
              <a:t>커뮤니티와</a:t>
            </a:r>
            <a:r>
              <a:rPr lang="en-US" altLang="ko-KR" dirty="0"/>
              <a:t> MariaDB </a:t>
            </a:r>
            <a:r>
              <a:rPr lang="ko-KR" altLang="ko-KR" dirty="0"/>
              <a:t>재단이 주축이 되어 개발되고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MariaDB</a:t>
            </a:r>
            <a:r>
              <a:rPr lang="ko-KR" altLang="ko-KR" dirty="0"/>
              <a:t>는 현재까지 최신의</a:t>
            </a:r>
            <a:r>
              <a:rPr lang="en-US" altLang="ko-KR" dirty="0"/>
              <a:t> </a:t>
            </a:r>
            <a:r>
              <a:rPr lang="en-US" altLang="ko-KR" dirty="0" err="1"/>
              <a:t>MaySQL</a:t>
            </a:r>
            <a:r>
              <a:rPr lang="ko-KR" altLang="ko-KR" dirty="0"/>
              <a:t>과 같은 </a:t>
            </a:r>
            <a:r>
              <a:rPr lang="ko-KR" altLang="ko-KR" dirty="0" err="1"/>
              <a:t>브랜치로부터</a:t>
            </a:r>
            <a:r>
              <a:rPr lang="ko-KR" altLang="ko-KR" dirty="0"/>
              <a:t> </a:t>
            </a:r>
            <a:r>
              <a:rPr lang="ko-KR" altLang="ko-KR" dirty="0" err="1"/>
              <a:t>릴리즈되며</a:t>
            </a:r>
            <a:r>
              <a:rPr lang="en-US" altLang="ko-KR" dirty="0"/>
              <a:t>, </a:t>
            </a:r>
            <a:r>
              <a:rPr lang="ko-KR" altLang="ko-KR" dirty="0"/>
              <a:t>대개의 경우</a:t>
            </a:r>
            <a:r>
              <a:rPr lang="en-US" altLang="ko-KR" dirty="0"/>
              <a:t> MySQL</a:t>
            </a:r>
            <a:r>
              <a:rPr lang="ko-KR" altLang="ko-KR" dirty="0"/>
              <a:t>과 마찬가지로 동작한다</a:t>
            </a:r>
            <a:r>
              <a:rPr lang="en-US" altLang="ko-KR" dirty="0"/>
              <a:t>. MySQL</a:t>
            </a:r>
            <a:r>
              <a:rPr lang="ko-KR" altLang="ko-KR" dirty="0"/>
              <a:t>의 모든 명령어</a:t>
            </a:r>
            <a:r>
              <a:rPr lang="en-US" altLang="ko-KR" dirty="0"/>
              <a:t>, </a:t>
            </a:r>
            <a:r>
              <a:rPr lang="ko-KR" altLang="ko-KR" dirty="0"/>
              <a:t>인터페이스</a:t>
            </a:r>
            <a:r>
              <a:rPr lang="en-US" altLang="ko-KR" dirty="0"/>
              <a:t>, </a:t>
            </a:r>
            <a:r>
              <a:rPr lang="ko-KR" altLang="ko-KR" dirty="0"/>
              <a:t>라이브러리와</a:t>
            </a:r>
            <a:r>
              <a:rPr lang="en-US" altLang="ko-KR" dirty="0"/>
              <a:t> API</a:t>
            </a:r>
            <a:r>
              <a:rPr lang="ko-KR" altLang="ko-KR" dirty="0"/>
              <a:t>가</a:t>
            </a:r>
            <a:r>
              <a:rPr lang="en-US" altLang="ko-KR" dirty="0"/>
              <a:t> MariaDB</a:t>
            </a:r>
            <a:r>
              <a:rPr lang="ko-KR" altLang="ko-KR" dirty="0"/>
              <a:t>에도 존재한다</a:t>
            </a:r>
            <a:r>
              <a:rPr lang="en-US" altLang="ko-KR" dirty="0"/>
              <a:t>. </a:t>
            </a:r>
            <a:r>
              <a:rPr lang="ko-KR" altLang="ko-KR" dirty="0"/>
              <a:t>또한</a:t>
            </a:r>
            <a:r>
              <a:rPr lang="en-US" altLang="ko-KR" dirty="0"/>
              <a:t> MariaDB</a:t>
            </a:r>
            <a:r>
              <a:rPr lang="ko-KR" altLang="ko-KR" dirty="0"/>
              <a:t>로 데이터베이스를 변환할 필요도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MariaDB site </a:t>
            </a:r>
          </a:p>
          <a:p>
            <a:r>
              <a:rPr lang="en-US" altLang="ko-KR" dirty="0"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https://www.python.org/</a:t>
            </a:r>
            <a:endParaRPr lang="en-US" altLang="ko-KR" dirty="0"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/>
              <a:t> </a:t>
            </a:r>
            <a:endParaRPr lang="ko-KR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A7B08A-E0AB-4FCF-A47E-C5E89F0CC4B6}"/>
              </a:ext>
            </a:extLst>
          </p:cNvPr>
          <p:cNvGrpSpPr/>
          <p:nvPr/>
        </p:nvGrpSpPr>
        <p:grpSpPr>
          <a:xfrm>
            <a:off x="349623" y="1563190"/>
            <a:ext cx="1870685" cy="2823882"/>
            <a:chOff x="4148764" y="265226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671FD3-A5AE-4D55-A961-319A01EBA055}"/>
                </a:ext>
              </a:extLst>
            </p:cNvPr>
            <p:cNvGrpSpPr/>
            <p:nvPr/>
          </p:nvGrpSpPr>
          <p:grpSpPr>
            <a:xfrm>
              <a:off x="4148764" y="2652260"/>
              <a:ext cx="1870685" cy="2823882"/>
              <a:chOff x="1700944" y="1867157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0214E57-C967-47CB-B257-658F6D3221C6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26AC91B-3FF7-494C-AE11-2B1304078183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10.1.38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4FDD70-64ED-4237-8D56-FCC975B52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33" r="-3633"/>
            <a:stretch/>
          </p:blipFill>
          <p:spPr>
            <a:xfrm>
              <a:off x="4148764" y="2652260"/>
              <a:ext cx="1864800" cy="5364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7D9935-6B66-48ED-B9AF-6B04F09414C0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106" y="3577036"/>
              <a:ext cx="144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92096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1338273"/>
            <a:ext cx="5746377" cy="529560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MariaDB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u="sng" dirty="0" err="1"/>
              <a:t>mariadb</a:t>
            </a:r>
            <a:r>
              <a:rPr lang="en-US" altLang="ko-KR" u="sng" dirty="0"/>
              <a:t>-server</a:t>
            </a:r>
          </a:p>
          <a:p>
            <a:endParaRPr lang="en-US" altLang="ko-KR" sz="400" b="1" dirty="0"/>
          </a:p>
          <a:p>
            <a:r>
              <a:rPr lang="en-US" altLang="ko-KR" b="1" dirty="0"/>
              <a:t>MariaDB </a:t>
            </a:r>
            <a:r>
              <a:rPr lang="ko-KR" altLang="en-US" b="1" dirty="0"/>
              <a:t>권한 테이블 설정</a:t>
            </a:r>
            <a:endParaRPr lang="ko-KR" altLang="ko-KR" dirty="0"/>
          </a:p>
          <a:p>
            <a:r>
              <a:rPr lang="en-US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u="sng" dirty="0" err="1"/>
              <a:t>mysql_secure_installation</a:t>
            </a:r>
            <a:endParaRPr lang="ko-KR" altLang="ko-KR" sz="400" dirty="0"/>
          </a:p>
          <a:p>
            <a:endParaRPr lang="en-US" altLang="ko-KR" sz="4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dirty="0"/>
              <a:t>~$ </a:t>
            </a:r>
            <a:r>
              <a:rPr lang="en-US" altLang="ko-KR" dirty="0" err="1"/>
              <a:t>mariadb</a:t>
            </a:r>
            <a:r>
              <a:rPr lang="en-US" altLang="ko-KR" dirty="0"/>
              <a:t> </a:t>
            </a:r>
            <a:r>
              <a:rPr lang="ko-KR" altLang="ko-KR" dirty="0"/>
              <a:t>–</a:t>
            </a:r>
            <a:r>
              <a:rPr lang="en-US" altLang="ko-KR" dirty="0"/>
              <a:t>version</a:t>
            </a:r>
            <a:endParaRPr lang="ko-KR" altLang="ko-KR" dirty="0"/>
          </a:p>
          <a:p>
            <a:r>
              <a:rPr lang="en-US" altLang="ko-KR" u="sng" dirty="0" err="1"/>
              <a:t>mariadb</a:t>
            </a:r>
            <a:r>
              <a:rPr lang="en-US" altLang="ko-KR" u="sng" dirty="0"/>
              <a:t> Ver 15.1 </a:t>
            </a:r>
            <a:r>
              <a:rPr lang="en-US" altLang="ko-KR" u="sng" dirty="0" err="1"/>
              <a:t>Distrib</a:t>
            </a:r>
            <a:r>
              <a:rPr lang="en-US" altLang="ko-KR" u="sng" dirty="0"/>
              <a:t> 10.1.38-MariaDB, for </a:t>
            </a:r>
            <a:r>
              <a:rPr lang="en-US" altLang="ko-KR" u="sng" dirty="0" err="1"/>
              <a:t>debian</a:t>
            </a:r>
            <a:r>
              <a:rPr lang="en-US" altLang="ko-KR" u="sng" dirty="0"/>
              <a:t>-</a:t>
            </a:r>
            <a:r>
              <a:rPr lang="en-US" altLang="ko-KR" u="sng" dirty="0" err="1"/>
              <a:t>linux</a:t>
            </a:r>
            <a:r>
              <a:rPr lang="en-US" altLang="ko-KR" u="sng" dirty="0"/>
              <a:t>-gnu (x86_64) using </a:t>
            </a:r>
            <a:r>
              <a:rPr lang="en-US" altLang="ko-KR" u="sng" dirty="0" err="1"/>
              <a:t>readline</a:t>
            </a:r>
            <a:r>
              <a:rPr lang="en-US" altLang="ko-KR" u="sng" dirty="0"/>
              <a:t> 5.2</a:t>
            </a:r>
          </a:p>
          <a:p>
            <a:endParaRPr lang="ko-KR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28ABE7-5827-4698-9086-AA59CBC8FAAA}"/>
              </a:ext>
            </a:extLst>
          </p:cNvPr>
          <p:cNvSpPr/>
          <p:nvPr/>
        </p:nvSpPr>
        <p:spPr>
          <a:xfrm>
            <a:off x="6366934" y="1338273"/>
            <a:ext cx="5475444" cy="529560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Enter current password for root (enter for none)</a:t>
            </a:r>
            <a:r>
              <a:rPr lang="en-US" altLang="ko-KR" dirty="0"/>
              <a:t> </a:t>
            </a:r>
            <a:r>
              <a:rPr lang="ko-KR" altLang="ko-KR" dirty="0"/>
              <a:t>→</a:t>
            </a:r>
            <a:r>
              <a:rPr lang="en-US" altLang="ko-KR" dirty="0"/>
              <a:t> </a:t>
            </a:r>
            <a:r>
              <a:rPr lang="en-US" altLang="ko-KR" dirty="0" err="1"/>
              <a:t>MariaDb</a:t>
            </a:r>
            <a:r>
              <a:rPr lang="ko-KR" altLang="ko-KR" dirty="0"/>
              <a:t>의</a:t>
            </a:r>
            <a:r>
              <a:rPr lang="en-US" altLang="ko-KR" dirty="0"/>
              <a:t> root</a:t>
            </a:r>
            <a:r>
              <a:rPr lang="ko-KR" altLang="ko-KR" dirty="0"/>
              <a:t>계정은 쉘</a:t>
            </a:r>
            <a:r>
              <a:rPr lang="en-US" altLang="ko-KR" dirty="0"/>
              <a:t> </a:t>
            </a:r>
            <a:r>
              <a:rPr lang="ko-KR" altLang="ko-KR" dirty="0"/>
              <a:t>인증이 기본적으로 </a:t>
            </a:r>
            <a:r>
              <a:rPr lang="ko-KR" altLang="en-US" dirty="0"/>
              <a:t>설</a:t>
            </a:r>
            <a:r>
              <a:rPr lang="ko-KR" altLang="ko-KR" dirty="0"/>
              <a:t>정되므로 </a:t>
            </a:r>
            <a:r>
              <a:rPr lang="en-US" altLang="ko-KR" dirty="0"/>
              <a:t>root</a:t>
            </a:r>
            <a:r>
              <a:rPr lang="ko-KR" altLang="ko-KR" dirty="0"/>
              <a:t>계정으로 실행됐다면 비밀번호 없이</a:t>
            </a:r>
            <a:r>
              <a:rPr lang="en-US" altLang="ko-KR" dirty="0"/>
              <a:t>(Enter) </a:t>
            </a:r>
            <a:r>
              <a:rPr lang="ko-KR" altLang="ko-KR" dirty="0"/>
              <a:t>아니면 비밀번호 입력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b="1" dirty="0"/>
              <a:t>Set root password? [Y/n]</a:t>
            </a:r>
            <a:r>
              <a:rPr lang="en-US" altLang="ko-KR" dirty="0"/>
              <a:t> </a:t>
            </a:r>
            <a:r>
              <a:rPr lang="ko-KR" altLang="ko-KR" dirty="0"/>
              <a:t>→ 따로 패스워드를 </a:t>
            </a:r>
            <a:r>
              <a:rPr lang="ko-KR" altLang="en-US" dirty="0"/>
              <a:t>설</a:t>
            </a:r>
            <a:r>
              <a:rPr lang="ko-KR" altLang="ko-KR" dirty="0"/>
              <a:t>정하고 싶으면</a:t>
            </a:r>
            <a:r>
              <a:rPr lang="en-US" altLang="ko-KR" dirty="0"/>
              <a:t> Y, root</a:t>
            </a:r>
            <a:r>
              <a:rPr lang="ko-KR" altLang="ko-KR" dirty="0"/>
              <a:t>그대로 사용</a:t>
            </a:r>
            <a:r>
              <a:rPr lang="en-US" altLang="ko-KR" dirty="0"/>
              <a:t> </a:t>
            </a:r>
            <a:r>
              <a:rPr lang="ko-KR" altLang="ko-KR" dirty="0" err="1"/>
              <a:t>할려면</a:t>
            </a:r>
            <a:r>
              <a:rPr lang="en-US" altLang="ko-KR" dirty="0"/>
              <a:t> n</a:t>
            </a:r>
          </a:p>
          <a:p>
            <a:endParaRPr lang="en-US" altLang="ko-KR" sz="400" dirty="0"/>
          </a:p>
          <a:p>
            <a:r>
              <a:rPr lang="en-US" altLang="ko-KR" b="1" dirty="0"/>
              <a:t>Remove anonymous users? [Y/n]</a:t>
            </a:r>
            <a:r>
              <a:rPr lang="en-US" altLang="ko-KR" dirty="0"/>
              <a:t> </a:t>
            </a:r>
            <a:r>
              <a:rPr lang="ko-KR" altLang="ko-KR" dirty="0"/>
              <a:t>→ 익명 사용자를 삭제</a:t>
            </a:r>
            <a:r>
              <a:rPr lang="en-US" altLang="ko-KR" dirty="0"/>
              <a:t> </a:t>
            </a:r>
            <a:r>
              <a:rPr lang="ko-KR" altLang="ko-KR" dirty="0"/>
              <a:t>할지</a:t>
            </a:r>
            <a:r>
              <a:rPr lang="en-US" altLang="ko-KR" dirty="0"/>
              <a:t> </a:t>
            </a:r>
            <a:r>
              <a:rPr lang="ko-KR" altLang="ko-KR" dirty="0"/>
              <a:t>여부</a:t>
            </a:r>
            <a:endParaRPr lang="en-US" altLang="ko-KR" dirty="0"/>
          </a:p>
          <a:p>
            <a:r>
              <a:rPr lang="en-US" altLang="ko-KR" b="1" dirty="0"/>
              <a:t>Disallow root login remotely? [Y/n]</a:t>
            </a:r>
            <a:r>
              <a:rPr lang="en-US" altLang="ko-KR" dirty="0"/>
              <a:t> </a:t>
            </a:r>
            <a:r>
              <a:rPr lang="ko-KR" altLang="ko-KR" dirty="0"/>
              <a:t>→ 원격 접속으로 루트 로그인 허용 여부</a:t>
            </a:r>
            <a:endParaRPr lang="en-US" altLang="ko-KR" sz="400" dirty="0"/>
          </a:p>
          <a:p>
            <a:r>
              <a:rPr lang="en-US" altLang="ko-KR" b="1" dirty="0"/>
              <a:t>Remove test database and access to it? [Y/n]</a:t>
            </a:r>
            <a:r>
              <a:rPr lang="en-US" altLang="ko-KR" dirty="0"/>
              <a:t> </a:t>
            </a:r>
            <a:r>
              <a:rPr lang="ko-KR" altLang="ko-KR" dirty="0"/>
              <a:t>→ 테스트 데이터베이스 삭제 여부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b="1" dirty="0"/>
              <a:t>Reload privilege tables now? [Y/n]</a:t>
            </a:r>
            <a:r>
              <a:rPr lang="en-US" altLang="ko-KR" dirty="0"/>
              <a:t> </a:t>
            </a:r>
            <a:r>
              <a:rPr lang="ko-KR" altLang="ko-KR" dirty="0"/>
              <a:t>→ 지금까지 작성한 권한 테이블을 적용 여부</a:t>
            </a:r>
          </a:p>
        </p:txBody>
      </p:sp>
    </p:spTree>
    <p:extLst>
      <p:ext uri="{BB962C8B-B14F-4D97-AF65-F5344CB8AC3E}">
        <p14:creationId xmlns:p14="http://schemas.microsoft.com/office/powerpoint/2010/main" val="32310589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4512972" y="1563190"/>
            <a:ext cx="7194934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- </a:t>
            </a:r>
            <a:r>
              <a:rPr lang="ko-KR" altLang="ko-KR" dirty="0"/>
              <a:t>이클립스</a:t>
            </a:r>
            <a:r>
              <a:rPr lang="en-US" altLang="ko-KR" dirty="0"/>
              <a:t>(Eclipse)</a:t>
            </a:r>
            <a:r>
              <a:rPr lang="ko-KR" altLang="ko-KR" dirty="0"/>
              <a:t>는 다양한 플랫폼에서 쓸 수 있으며</a:t>
            </a:r>
            <a:r>
              <a:rPr lang="en-US" altLang="ko-KR" dirty="0"/>
              <a:t>, </a:t>
            </a:r>
            <a:r>
              <a:rPr lang="ko-KR" altLang="ko-KR" dirty="0"/>
              <a:t>자바를 비롯한 다양한 언어를 지원하는 프로그래밍 통합 개발 환경을 목적으로 시작하였으나</a:t>
            </a:r>
            <a:r>
              <a:rPr lang="en-US" altLang="ko-KR" dirty="0"/>
              <a:t>, </a:t>
            </a:r>
            <a:r>
              <a:rPr lang="ko-KR" altLang="ko-KR" dirty="0"/>
              <a:t>현재는</a:t>
            </a:r>
            <a:r>
              <a:rPr lang="en-US" altLang="ko-KR" dirty="0"/>
              <a:t> OSGi(Open Service Gateway initiative)</a:t>
            </a:r>
            <a:r>
              <a:rPr lang="ko-KR" altLang="ko-KR" dirty="0"/>
              <a:t>를 도입하여</a:t>
            </a:r>
            <a:r>
              <a:rPr lang="en-US" altLang="ko-KR" dirty="0"/>
              <a:t>, </a:t>
            </a:r>
            <a:r>
              <a:rPr lang="ko-KR" altLang="ko-KR" dirty="0"/>
              <a:t>범용 응용 소프트웨어 플랫폼으로 진화하였다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- OpenJDK</a:t>
            </a:r>
            <a:r>
              <a:rPr lang="ko-KR" altLang="ko-KR" dirty="0"/>
              <a:t>는</a:t>
            </a:r>
            <a:r>
              <a:rPr lang="en-US" altLang="ko-KR" dirty="0"/>
              <a:t> Java SE (Standard Edition) </a:t>
            </a:r>
            <a:r>
              <a:rPr lang="ko-KR" altLang="ko-KR" dirty="0"/>
              <a:t>기반의 오픈 소스</a:t>
            </a:r>
            <a:r>
              <a:rPr lang="en-US" altLang="ko-KR" dirty="0"/>
              <a:t> JDK</a:t>
            </a:r>
            <a:r>
              <a:rPr lang="ko-KR" altLang="ko-KR" dirty="0"/>
              <a:t>다</a:t>
            </a:r>
            <a:r>
              <a:rPr lang="en-US" altLang="ko-KR" dirty="0"/>
              <a:t>. 2006</a:t>
            </a:r>
            <a:r>
              <a:rPr lang="ko-KR" altLang="ko-KR" dirty="0"/>
              <a:t>년</a:t>
            </a:r>
            <a:r>
              <a:rPr lang="en-US" altLang="ko-KR" dirty="0"/>
              <a:t> Sun Micro System </a:t>
            </a:r>
            <a:r>
              <a:rPr lang="ko-KR" altLang="ko-KR" dirty="0"/>
              <a:t>은</a:t>
            </a:r>
            <a:r>
              <a:rPr lang="en-US" altLang="ko-KR" dirty="0"/>
              <a:t> Java</a:t>
            </a:r>
            <a:r>
              <a:rPr lang="ko-KR" altLang="ko-KR" dirty="0"/>
              <a:t>를 오픈 </a:t>
            </a:r>
            <a:r>
              <a:rPr lang="ko-KR" altLang="ko-KR" dirty="0" err="1"/>
              <a:t>소스화한다고</a:t>
            </a:r>
            <a:r>
              <a:rPr lang="ko-KR" altLang="ko-KR" dirty="0"/>
              <a:t> 발표하였다</a:t>
            </a:r>
            <a:r>
              <a:rPr lang="en-US" altLang="ko-KR" dirty="0"/>
              <a:t>. </a:t>
            </a:r>
            <a:r>
              <a:rPr lang="ko-KR" altLang="ko-KR" dirty="0"/>
              <a:t>그리고 그해</a:t>
            </a:r>
            <a:r>
              <a:rPr lang="en-US" altLang="ko-KR" dirty="0"/>
              <a:t> 11</a:t>
            </a:r>
            <a:r>
              <a:rPr lang="ko-KR" altLang="ko-KR" dirty="0"/>
              <a:t>월</a:t>
            </a:r>
            <a:r>
              <a:rPr lang="en-US" altLang="ko-KR" dirty="0"/>
              <a:t> </a:t>
            </a:r>
            <a:r>
              <a:rPr lang="en-US" altLang="ko-KR" dirty="0" err="1"/>
              <a:t>HotSpot</a:t>
            </a:r>
            <a:r>
              <a:rPr lang="en-US" altLang="ko-KR" dirty="0"/>
              <a:t> VM</a:t>
            </a:r>
            <a:r>
              <a:rPr lang="ko-KR" altLang="ko-KR" dirty="0"/>
              <a:t>과 컴파일러를</a:t>
            </a:r>
            <a:r>
              <a:rPr lang="en-US" altLang="ko-KR" dirty="0"/>
              <a:t> GNU General Public License(</a:t>
            </a:r>
            <a:r>
              <a:rPr lang="ko-KR" altLang="ko-KR" dirty="0"/>
              <a:t>이하</a:t>
            </a:r>
            <a:r>
              <a:rPr lang="en-US" altLang="ko-KR" dirty="0"/>
              <a:t> GPL)</a:t>
            </a:r>
            <a:r>
              <a:rPr lang="ko-KR" altLang="ko-KR" dirty="0"/>
              <a:t>로 풀었다</a:t>
            </a:r>
            <a:r>
              <a:rPr lang="en-US" altLang="ko-KR" dirty="0"/>
              <a:t>. </a:t>
            </a:r>
            <a:endParaRPr lang="ko-KR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OpenJDK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u="sng" dirty="0"/>
              <a:t>openjdk-8-jdk</a:t>
            </a:r>
          </a:p>
          <a:p>
            <a:endParaRPr lang="en-US" altLang="ko-KR" sz="4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sz="1600" dirty="0"/>
              <a:t>~$ java –version</a:t>
            </a:r>
          </a:p>
          <a:p>
            <a:r>
              <a:rPr lang="en-US" altLang="ko-KR" sz="1400" dirty="0" err="1"/>
              <a:t>openjdk</a:t>
            </a:r>
            <a:r>
              <a:rPr lang="en-US" altLang="ko-KR" sz="1400" dirty="0"/>
              <a:t> version "1.8.0_191"</a:t>
            </a:r>
            <a:endParaRPr lang="ko-KR" altLang="ko-KR" sz="1400" dirty="0"/>
          </a:p>
          <a:p>
            <a:r>
              <a:rPr lang="en-US" altLang="ko-KR" sz="1400" dirty="0"/>
              <a:t>OpenJDK Runtime Environment (build 1.8.0_191-8u191-b12-2ubuntu0.18.04.1-b12)</a:t>
            </a:r>
            <a:endParaRPr lang="ko-KR" altLang="ko-KR" sz="1400" dirty="0"/>
          </a:p>
          <a:p>
            <a:r>
              <a:rPr lang="en-US" altLang="ko-KR" sz="1400" dirty="0"/>
              <a:t>OpenJDK 64-Bit Server VM (build 25.191-b12, mixed mode)</a:t>
            </a:r>
            <a:endParaRPr lang="ko-KR" altLang="ko-KR" sz="1400" dirty="0"/>
          </a:p>
          <a:p>
            <a:endParaRPr lang="ko-KR" altLang="ko-KR" sz="16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316CF0-CA85-49C2-AFFB-A971E94A696C}"/>
              </a:ext>
            </a:extLst>
          </p:cNvPr>
          <p:cNvGrpSpPr/>
          <p:nvPr/>
        </p:nvGrpSpPr>
        <p:grpSpPr>
          <a:xfrm>
            <a:off x="2435984" y="1563190"/>
            <a:ext cx="1870685" cy="2823882"/>
            <a:chOff x="6156097" y="245745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1DF3726-CED8-4A80-8F75-8C1EC53B4EB1}"/>
                </a:ext>
              </a:extLst>
            </p:cNvPr>
            <p:cNvGrpSpPr/>
            <p:nvPr/>
          </p:nvGrpSpPr>
          <p:grpSpPr>
            <a:xfrm>
              <a:off x="6156097" y="2457450"/>
              <a:ext cx="1870685" cy="2823882"/>
              <a:chOff x="1700944" y="1867157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B7353CA-B093-49D3-A630-4062CCA9A522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38160E2-CEFE-41AD-8670-9A85EF2C8E54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2019-03(4.11)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7D21208-F738-4170-8EF7-DA721244D65C}"/>
                </a:ext>
              </a:extLst>
            </p:cNvPr>
            <p:cNvPicPr>
              <a:picLocks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439" y="3202226"/>
              <a:ext cx="1440000" cy="144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6CF0E3A-6B7F-4F0E-8915-35588BBF2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65" t="-11402" r="-4444" b="-8848"/>
            <a:stretch/>
          </p:blipFill>
          <p:spPr>
            <a:xfrm>
              <a:off x="6156097" y="2457450"/>
              <a:ext cx="1864800" cy="5364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93062F-6CD2-4C07-BB2F-70EA0F952E10}"/>
              </a:ext>
            </a:extLst>
          </p:cNvPr>
          <p:cNvGrpSpPr/>
          <p:nvPr/>
        </p:nvGrpSpPr>
        <p:grpSpPr>
          <a:xfrm>
            <a:off x="349623" y="1563190"/>
            <a:ext cx="1874032" cy="2823882"/>
            <a:chOff x="4141867" y="2457450"/>
            <a:chExt cx="1874032" cy="282388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22666F-088D-43AE-8379-B16317C5BD1F}"/>
                </a:ext>
              </a:extLst>
            </p:cNvPr>
            <p:cNvSpPr/>
            <p:nvPr/>
          </p:nvSpPr>
          <p:spPr>
            <a:xfrm>
              <a:off x="4141867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CCD46-7DBC-488F-9326-627AE9119FA6}"/>
                </a:ext>
              </a:extLst>
            </p:cNvPr>
            <p:cNvSpPr/>
            <p:nvPr/>
          </p:nvSpPr>
          <p:spPr>
            <a:xfrm>
              <a:off x="4147893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1.8.0_191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D0F8CA9-C0DC-41CF-8BFA-0BF0E36BBA34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4" t="32076" r="938" b="32263"/>
            <a:stretch/>
          </p:blipFill>
          <p:spPr>
            <a:xfrm>
              <a:off x="4151099" y="2457450"/>
              <a:ext cx="1864800" cy="5364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26884E0-9B75-4017-858D-D6C11F91D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196" y="3202226"/>
              <a:ext cx="1440000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202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Related</a:t>
            </a:r>
            <a:r>
              <a:rPr lang="en-US" altLang="ko-KR" sz="28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Works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712A23-8926-4B29-BE50-A6DB0AD8D2A6}"/>
              </a:ext>
            </a:extLst>
          </p:cNvPr>
          <p:cNvGrpSpPr/>
          <p:nvPr/>
        </p:nvGrpSpPr>
        <p:grpSpPr>
          <a:xfrm>
            <a:off x="349623" y="1411080"/>
            <a:ext cx="5670394" cy="5092001"/>
            <a:chOff x="0" y="0"/>
            <a:chExt cx="6318476" cy="65840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8AF737-1F76-41A5-BEED-E65596235014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318476" cy="65840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ADDBCDF-F9BA-46CD-920A-2AA88FA4E3AD}"/>
                </a:ext>
              </a:extLst>
            </p:cNvPr>
            <p:cNvSpPr/>
            <p:nvPr/>
          </p:nvSpPr>
          <p:spPr>
            <a:xfrm>
              <a:off x="4532515" y="589281"/>
              <a:ext cx="1492250" cy="20447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51AD8BF-DEC1-48F8-A4E5-FFCD45A45881}"/>
                </a:ext>
              </a:extLst>
            </p:cNvPr>
            <p:cNvSpPr/>
            <p:nvPr/>
          </p:nvSpPr>
          <p:spPr>
            <a:xfrm>
              <a:off x="183435" y="1408557"/>
              <a:ext cx="1399540" cy="28765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17CCB33-4384-42CC-8D1D-40B99B270296}"/>
                </a:ext>
              </a:extLst>
            </p:cNvPr>
            <p:cNvSpPr/>
            <p:nvPr/>
          </p:nvSpPr>
          <p:spPr>
            <a:xfrm>
              <a:off x="295146" y="2010410"/>
              <a:ext cx="5986145" cy="18389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6DF43DC-0106-401C-8A97-22ED30D929F2}"/>
                </a:ext>
              </a:extLst>
            </p:cNvPr>
            <p:cNvSpPr/>
            <p:nvPr/>
          </p:nvSpPr>
          <p:spPr>
            <a:xfrm>
              <a:off x="171080" y="4740846"/>
              <a:ext cx="6110211" cy="180841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AE0EE6-CA0A-4B00-B4D4-002D6AFE41F9}"/>
              </a:ext>
            </a:extLst>
          </p:cNvPr>
          <p:cNvSpPr/>
          <p:nvPr/>
        </p:nvSpPr>
        <p:spPr>
          <a:xfrm>
            <a:off x="6350579" y="1408120"/>
            <a:ext cx="5008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Tweetrend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 : http://tweetrend.com/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F7B286-BE46-449E-B76C-CD0B2143546B}"/>
              </a:ext>
            </a:extLst>
          </p:cNvPr>
          <p:cNvCxnSpPr>
            <a:cxnSpLocks/>
          </p:cNvCxnSpPr>
          <p:nvPr/>
        </p:nvCxnSpPr>
        <p:spPr>
          <a:xfrm>
            <a:off x="5807232" y="1945892"/>
            <a:ext cx="670105" cy="31779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83C5951-6C16-4BAC-9801-390562DCD5E1}"/>
              </a:ext>
            </a:extLst>
          </p:cNvPr>
          <p:cNvCxnSpPr>
            <a:cxnSpLocks/>
            <a:stCxn id="13" idx="3"/>
            <a:endCxn id="27" idx="1"/>
          </p:cNvCxnSpPr>
          <p:nvPr/>
        </p:nvCxnSpPr>
        <p:spPr>
          <a:xfrm>
            <a:off x="1770233" y="2611679"/>
            <a:ext cx="4656304" cy="1048837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E59F3F-A720-4049-AB32-CB6FD10CBF07}"/>
              </a:ext>
            </a:extLst>
          </p:cNvPr>
          <p:cNvSpPr txBox="1"/>
          <p:nvPr/>
        </p:nvSpPr>
        <p:spPr>
          <a:xfrm>
            <a:off x="6426537" y="2075841"/>
            <a:ext cx="51197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cs typeface="조선일보명조" panose="02030304000000000000" pitchFamily="18" charset="-127"/>
              </a:rPr>
              <a:t>1. </a:t>
            </a:r>
            <a:r>
              <a:rPr lang="ko-KR" altLang="en-US" b="1" dirty="0">
                <a:latin typeface="+mn-ea"/>
                <a:cs typeface="조선일보명조" panose="02030304000000000000" pitchFamily="18" charset="-127"/>
              </a:rPr>
              <a:t>검색할 기간 선택</a:t>
            </a:r>
            <a:endParaRPr lang="en-US" altLang="ko-KR" b="1" dirty="0">
              <a:latin typeface="+mn-ea"/>
              <a:cs typeface="조선일보명조" panose="02030304000000000000" pitchFamily="18" charset="-127"/>
            </a:endParaRPr>
          </a:p>
          <a:p>
            <a:r>
              <a:rPr lang="ko-KR" altLang="en-US" sz="1400" dirty="0">
                <a:latin typeface="+mn-ea"/>
                <a:cs typeface="조선일보명조" panose="02030304000000000000" pitchFamily="18" charset="-127"/>
              </a:rPr>
              <a:t>     비로그인 </a:t>
            </a:r>
            <a:r>
              <a:rPr lang="en-US" altLang="ko-KR" sz="1400" dirty="0">
                <a:latin typeface="+mn-ea"/>
                <a:cs typeface="조선일보명조" panose="02030304000000000000" pitchFamily="18" charset="-127"/>
              </a:rPr>
              <a:t>: </a:t>
            </a:r>
            <a:r>
              <a:rPr lang="ko-KR" altLang="en-US" sz="1400" dirty="0">
                <a:latin typeface="+mn-ea"/>
                <a:cs typeface="조선일보명조" panose="02030304000000000000" pitchFamily="18" charset="-127"/>
              </a:rPr>
              <a:t>최대 </a:t>
            </a:r>
            <a:r>
              <a:rPr lang="en-US" altLang="ko-KR" sz="1400" dirty="0">
                <a:latin typeface="+mn-ea"/>
                <a:cs typeface="조선일보명조" panose="02030304000000000000" pitchFamily="18" charset="-127"/>
              </a:rPr>
              <a:t>7</a:t>
            </a:r>
            <a:r>
              <a:rPr lang="ko-KR" altLang="en-US" sz="1400" dirty="0">
                <a:latin typeface="+mn-ea"/>
                <a:cs typeface="조선일보명조" panose="02030304000000000000" pitchFamily="18" charset="-127"/>
              </a:rPr>
              <a:t>일 간의 검색 가능</a:t>
            </a:r>
            <a:endParaRPr lang="en-US" altLang="ko-KR" sz="1400" dirty="0">
              <a:latin typeface="+mn-ea"/>
              <a:cs typeface="조선일보명조" panose="02030304000000000000" pitchFamily="18" charset="-127"/>
            </a:endParaRPr>
          </a:p>
          <a:p>
            <a:r>
              <a:rPr lang="ko-KR" altLang="en-US" sz="1400" dirty="0">
                <a:latin typeface="+mn-ea"/>
                <a:cs typeface="조선일보명조" panose="02030304000000000000" pitchFamily="18" charset="-127"/>
              </a:rPr>
              <a:t>     일반회원 </a:t>
            </a:r>
            <a:r>
              <a:rPr lang="en-US" altLang="ko-KR" sz="1400" dirty="0">
                <a:latin typeface="+mn-ea"/>
                <a:cs typeface="조선일보명조" panose="02030304000000000000" pitchFamily="18" charset="-127"/>
              </a:rPr>
              <a:t>(</a:t>
            </a:r>
            <a:r>
              <a:rPr lang="ko-KR" altLang="en-US" sz="1400" dirty="0">
                <a:latin typeface="+mn-ea"/>
                <a:cs typeface="조선일보명조" panose="02030304000000000000" pitchFamily="18" charset="-127"/>
              </a:rPr>
              <a:t>무료</a:t>
            </a:r>
            <a:r>
              <a:rPr lang="en-US" altLang="ko-KR" sz="1400" dirty="0">
                <a:latin typeface="+mn-ea"/>
                <a:cs typeface="조선일보명조" panose="02030304000000000000" pitchFamily="18" charset="-127"/>
              </a:rPr>
              <a:t>) : </a:t>
            </a:r>
            <a:r>
              <a:rPr lang="ko-KR" altLang="en-US" sz="1400" dirty="0">
                <a:latin typeface="+mn-ea"/>
                <a:cs typeface="조선일보명조" panose="02030304000000000000" pitchFamily="18" charset="-127"/>
              </a:rPr>
              <a:t>최대 </a:t>
            </a:r>
            <a:r>
              <a:rPr lang="en-US" altLang="ko-KR" sz="1400" dirty="0">
                <a:latin typeface="+mn-ea"/>
                <a:cs typeface="조선일보명조" panose="02030304000000000000" pitchFamily="18" charset="-127"/>
              </a:rPr>
              <a:t>30</a:t>
            </a:r>
            <a:r>
              <a:rPr lang="ko-KR" altLang="en-US" sz="1400" dirty="0">
                <a:latin typeface="+mn-ea"/>
                <a:cs typeface="조선일보명조" panose="02030304000000000000" pitchFamily="18" charset="-127"/>
              </a:rPr>
              <a:t>일 간의 검색 가능</a:t>
            </a:r>
            <a:endParaRPr lang="en-US" altLang="ko-KR" sz="1400" dirty="0">
              <a:latin typeface="+mn-ea"/>
              <a:cs typeface="조선일보명조" panose="02030304000000000000" pitchFamily="18" charset="-127"/>
            </a:endParaRPr>
          </a:p>
          <a:p>
            <a:r>
              <a:rPr lang="ko-KR" altLang="en-US" sz="1400" dirty="0">
                <a:latin typeface="+mn-ea"/>
                <a:cs typeface="조선일보명조" panose="02030304000000000000" pitchFamily="18" charset="-127"/>
              </a:rPr>
              <a:t>     일반회원 </a:t>
            </a:r>
            <a:r>
              <a:rPr lang="en-US" altLang="ko-KR" sz="1400" dirty="0">
                <a:latin typeface="+mn-ea"/>
                <a:cs typeface="조선일보명조" panose="02030304000000000000" pitchFamily="18" charset="-127"/>
              </a:rPr>
              <a:t>(</a:t>
            </a:r>
            <a:r>
              <a:rPr lang="ko-KR" altLang="en-US" sz="1400" dirty="0">
                <a:latin typeface="+mn-ea"/>
                <a:cs typeface="조선일보명조" panose="02030304000000000000" pitchFamily="18" charset="-127"/>
              </a:rPr>
              <a:t>유료</a:t>
            </a:r>
            <a:r>
              <a:rPr lang="en-US" altLang="ko-KR" sz="1400" dirty="0">
                <a:latin typeface="+mn-ea"/>
                <a:cs typeface="조선일보명조" panose="02030304000000000000" pitchFamily="18" charset="-127"/>
              </a:rPr>
              <a:t>) : </a:t>
            </a:r>
            <a:r>
              <a:rPr lang="ko-KR" altLang="en-US" sz="1400" dirty="0">
                <a:latin typeface="+mn-ea"/>
                <a:cs typeface="조선일보명조" panose="02030304000000000000" pitchFamily="18" charset="-127"/>
              </a:rPr>
              <a:t>최대 </a:t>
            </a:r>
            <a:r>
              <a:rPr lang="en-US" altLang="ko-KR" sz="1400" dirty="0">
                <a:latin typeface="+mn-ea"/>
                <a:cs typeface="조선일보명조" panose="02030304000000000000" pitchFamily="18" charset="-127"/>
              </a:rPr>
              <a:t>6</a:t>
            </a:r>
            <a:r>
              <a:rPr lang="ko-KR" altLang="en-US" sz="1400" dirty="0">
                <a:latin typeface="+mn-ea"/>
                <a:cs typeface="조선일보명조" panose="02030304000000000000" pitchFamily="18" charset="-127"/>
              </a:rPr>
              <a:t>개월 간의 검색 가능</a:t>
            </a:r>
            <a:endParaRPr lang="en-US" altLang="ko-KR" sz="1400" dirty="0">
              <a:latin typeface="+mn-ea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+mn-ea"/>
              <a:cs typeface="조선일보명조" panose="02030304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B3633B-1DD4-4F84-9780-1EA8985DC9B0}"/>
              </a:ext>
            </a:extLst>
          </p:cNvPr>
          <p:cNvSpPr txBox="1"/>
          <p:nvPr/>
        </p:nvSpPr>
        <p:spPr>
          <a:xfrm>
            <a:off x="6426537" y="3121907"/>
            <a:ext cx="35878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  <a:cs typeface="조선일보명조" panose="02030304000000000000" pitchFamily="18" charset="-127"/>
              </a:rPr>
              <a:t>2. </a:t>
            </a:r>
            <a:r>
              <a:rPr lang="ko-KR" altLang="en-US" b="1" dirty="0">
                <a:latin typeface="+mn-ea"/>
                <a:cs typeface="조선일보명조" panose="02030304000000000000" pitchFamily="18" charset="-127"/>
              </a:rPr>
              <a:t>검색할 키워드 입력</a:t>
            </a:r>
            <a:endParaRPr lang="en-US" altLang="ko-KR" b="1" dirty="0">
              <a:latin typeface="+mn-ea"/>
              <a:cs typeface="조선일보명조" panose="02030304000000000000" pitchFamily="18" charset="-127"/>
            </a:endParaRPr>
          </a:p>
          <a:p>
            <a:r>
              <a:rPr lang="ko-KR" altLang="en-US" sz="1400" dirty="0">
                <a:latin typeface="+mn-ea"/>
                <a:cs typeface="조선일보명조" panose="02030304000000000000" pitchFamily="18" charset="-127"/>
              </a:rPr>
              <a:t>     비로그인 </a:t>
            </a:r>
            <a:r>
              <a:rPr lang="en-US" altLang="ko-KR" sz="1400" dirty="0">
                <a:latin typeface="+mn-ea"/>
                <a:cs typeface="조선일보명조" panose="02030304000000000000" pitchFamily="18" charset="-127"/>
              </a:rPr>
              <a:t>: 1</a:t>
            </a:r>
            <a:r>
              <a:rPr lang="ko-KR" altLang="en-US" sz="1400" dirty="0">
                <a:latin typeface="+mn-ea"/>
                <a:cs typeface="조선일보명조" panose="02030304000000000000" pitchFamily="18" charset="-127"/>
              </a:rPr>
              <a:t>개의 키워드 입력 가능</a:t>
            </a:r>
            <a:endParaRPr lang="en-US" altLang="ko-KR" sz="1400" dirty="0">
              <a:latin typeface="+mn-ea"/>
              <a:cs typeface="조선일보명조" panose="02030304000000000000" pitchFamily="18" charset="-127"/>
            </a:endParaRPr>
          </a:p>
          <a:p>
            <a:r>
              <a:rPr lang="ko-KR" altLang="en-US" sz="1400" dirty="0">
                <a:latin typeface="+mn-ea"/>
                <a:cs typeface="조선일보명조" panose="02030304000000000000" pitchFamily="18" charset="-127"/>
              </a:rPr>
              <a:t>     로그인 </a:t>
            </a:r>
            <a:r>
              <a:rPr lang="en-US" altLang="ko-KR" sz="1400" dirty="0">
                <a:latin typeface="+mn-ea"/>
                <a:cs typeface="조선일보명조" panose="02030304000000000000" pitchFamily="18" charset="-127"/>
              </a:rPr>
              <a:t>: </a:t>
            </a:r>
            <a:r>
              <a:rPr lang="ko-KR" altLang="en-US" sz="1400" dirty="0">
                <a:latin typeface="+mn-ea"/>
                <a:cs typeface="조선일보명조" panose="02030304000000000000" pitchFamily="18" charset="-127"/>
              </a:rPr>
              <a:t>최대 </a:t>
            </a:r>
            <a:r>
              <a:rPr lang="en-US" altLang="ko-KR" sz="1400" dirty="0">
                <a:latin typeface="+mn-ea"/>
                <a:cs typeface="조선일보명조" panose="02030304000000000000" pitchFamily="18" charset="-127"/>
              </a:rPr>
              <a:t>3</a:t>
            </a:r>
            <a:r>
              <a:rPr lang="ko-KR" altLang="en-US" sz="1400" dirty="0">
                <a:latin typeface="+mn-ea"/>
                <a:cs typeface="조선일보명조" panose="02030304000000000000" pitchFamily="18" charset="-127"/>
              </a:rPr>
              <a:t>개의 키워드 입력 가능</a:t>
            </a:r>
            <a:r>
              <a:rPr lang="en-US" altLang="ko-KR" sz="1400" dirty="0">
                <a:latin typeface="+mn-ea"/>
                <a:cs typeface="조선일보명조" panose="02030304000000000000" pitchFamily="18" charset="-127"/>
              </a:rPr>
              <a:t> </a:t>
            </a:r>
            <a:endParaRPr lang="ko-KR" altLang="en-US" sz="1400" dirty="0">
              <a:latin typeface="+mn-ea"/>
              <a:cs typeface="조선일보명조" panose="02030304000000000000" pitchFamily="18" charset="-127"/>
            </a:endParaRPr>
          </a:p>
          <a:p>
            <a:endParaRPr lang="en-US" altLang="ko-KR" b="1" dirty="0">
              <a:latin typeface="+mn-ea"/>
              <a:cs typeface="조선일보명조" panose="02030304000000000000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2A3476B-4166-4FAB-AA89-BBF044E35FC2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017819" y="4093662"/>
            <a:ext cx="408718" cy="65576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617264F-7BF5-4678-B171-0886AC6617D7}"/>
              </a:ext>
            </a:extLst>
          </p:cNvPr>
          <p:cNvSpPr txBox="1"/>
          <p:nvPr/>
        </p:nvSpPr>
        <p:spPr>
          <a:xfrm>
            <a:off x="6426537" y="3974572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  <a:cs typeface="조선일보명조" panose="02030304000000000000" pitchFamily="18" charset="-127"/>
              </a:rPr>
              <a:t>3. </a:t>
            </a:r>
            <a:r>
              <a:rPr lang="ko-KR" altLang="en-US" b="1" dirty="0">
                <a:latin typeface="+mn-ea"/>
                <a:cs typeface="조선일보명조" panose="02030304000000000000" pitchFamily="18" charset="-127"/>
              </a:rPr>
              <a:t>그래프를 통한 날짜 별 트윗 수</a:t>
            </a:r>
            <a:endParaRPr lang="en-US" altLang="ko-KR" b="1" dirty="0">
              <a:latin typeface="+mn-ea"/>
              <a:cs typeface="조선일보명조" panose="02030304000000000000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089AC59-59AF-43C3-BB69-27BBB4934258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6070600" y="5009602"/>
            <a:ext cx="355937" cy="38939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F411582-6AAD-4D6F-9EA2-632939EC919B}"/>
              </a:ext>
            </a:extLst>
          </p:cNvPr>
          <p:cNvSpPr txBox="1"/>
          <p:nvPr/>
        </p:nvSpPr>
        <p:spPr>
          <a:xfrm>
            <a:off x="6426537" y="4824936"/>
            <a:ext cx="518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  <a:cs typeface="조선일보명조" panose="02030304000000000000" pitchFamily="18" charset="-127"/>
              </a:rPr>
              <a:t>4. </a:t>
            </a:r>
            <a:r>
              <a:rPr lang="ko-KR" altLang="en-US" b="1" dirty="0">
                <a:latin typeface="+mn-ea"/>
                <a:cs typeface="조선일보명조" panose="02030304000000000000" pitchFamily="18" charset="-127"/>
              </a:rPr>
              <a:t>전체 트윗 개수 및</a:t>
            </a:r>
            <a:r>
              <a:rPr lang="en-US" altLang="ko-KR" b="1" dirty="0">
                <a:latin typeface="+mn-ea"/>
                <a:cs typeface="조선일보명조" panose="02030304000000000000" pitchFamily="18" charset="-127"/>
              </a:rPr>
              <a:t> </a:t>
            </a:r>
            <a:r>
              <a:rPr lang="ko-KR" altLang="en-US" b="1" dirty="0">
                <a:latin typeface="+mn-ea"/>
                <a:cs typeface="조선일보명조" panose="02030304000000000000" pitchFamily="18" charset="-127"/>
              </a:rPr>
              <a:t>최근 트윗부터 리스트 출력</a:t>
            </a:r>
            <a:endParaRPr lang="en-US" altLang="ko-KR" b="1" dirty="0">
              <a:latin typeface="+mn-ea"/>
              <a:cs typeface="조선일보명조" panose="02030304000000000000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C6600B1-5326-409D-8A26-EE65E5CB6C10}"/>
              </a:ext>
            </a:extLst>
          </p:cNvPr>
          <p:cNvSpPr/>
          <p:nvPr/>
        </p:nvSpPr>
        <p:spPr>
          <a:xfrm>
            <a:off x="6350579" y="5449880"/>
            <a:ext cx="5536272" cy="923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+mn-ea"/>
                <a:cs typeface="조선일보명조" panose="02030304000000000000" pitchFamily="18" charset="-127"/>
              </a:rPr>
              <a:t>키워드를 검색하여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조선일보명조" panose="02030304000000000000" pitchFamily="18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  <a:cs typeface="조선일보명조" panose="02030304000000000000" pitchFamily="18" charset="-127"/>
              </a:rPr>
              <a:t>연관되는 키워드를 </a:t>
            </a:r>
            <a:endParaRPr lang="en-US" altLang="ko-KR" sz="2000" b="1" dirty="0">
              <a:solidFill>
                <a:srgbClr val="FF0000"/>
              </a:solidFill>
              <a:latin typeface="+mn-ea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+mn-ea"/>
                <a:cs typeface="조선일보명조" panose="02030304000000000000" pitchFamily="18" charset="-127"/>
              </a:rPr>
              <a:t>색출하고자 함</a:t>
            </a:r>
            <a:r>
              <a:rPr lang="en-US" altLang="ko-KR" sz="2000" b="1" dirty="0">
                <a:latin typeface="+mn-ea"/>
                <a:cs typeface="조선일보명조" panose="02030304000000000000" pitchFamily="18" charset="-127"/>
              </a:rPr>
              <a:t>.</a:t>
            </a:r>
            <a:endParaRPr lang="ko-KR" altLang="en-US" sz="2000" b="1" dirty="0">
              <a:latin typeface="+mn-ea"/>
              <a:cs typeface="조선일보명조" panose="02030304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</p:spTree>
    <p:extLst>
      <p:ext uri="{BB962C8B-B14F-4D97-AF65-F5344CB8AC3E}">
        <p14:creationId xmlns:p14="http://schemas.microsoft.com/office/powerpoint/2010/main" val="4004056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ko-KR" dirty="0"/>
              <a:t>아파치 </a:t>
            </a:r>
            <a:r>
              <a:rPr lang="ko-KR" altLang="ko-KR" dirty="0" err="1"/>
              <a:t>하둡</a:t>
            </a:r>
            <a:r>
              <a:rPr lang="en-US" altLang="ko-KR" dirty="0"/>
              <a:t>(Apache, High-Availability Distributed Object-Oriented Platform)</a:t>
            </a:r>
            <a:r>
              <a:rPr lang="ko-KR" altLang="ko-KR" dirty="0"/>
              <a:t>은 대량의 자료를 처리할 수 있는 큰 컴퓨터 클러스터에서 동작하는 분산 응용 프로그램을 지원하는 </a:t>
            </a:r>
            <a:r>
              <a:rPr lang="ko-KR" altLang="ko-KR" dirty="0" err="1"/>
              <a:t>프리웨어</a:t>
            </a:r>
            <a:r>
              <a:rPr lang="ko-KR" altLang="ko-KR" dirty="0"/>
              <a:t> 자바 소프트웨어 프레임워크이다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ko-KR" dirty="0" err="1"/>
              <a:t>스쿱</a:t>
            </a:r>
            <a:r>
              <a:rPr lang="en-US" altLang="ko-KR" dirty="0"/>
              <a:t>(Sqoop)</a:t>
            </a:r>
            <a:r>
              <a:rPr lang="ko-KR" altLang="ko-KR" dirty="0"/>
              <a:t>은 구조화된 관계형 데이터베이스와 아파치 </a:t>
            </a:r>
            <a:r>
              <a:rPr lang="ko-KR" altLang="ko-KR" dirty="0" err="1"/>
              <a:t>하둡</a:t>
            </a:r>
            <a:r>
              <a:rPr lang="ko-KR" altLang="ko-KR" dirty="0"/>
              <a:t> 간의 대용량 데이터들을 효율적으로 변환하여 주는</a:t>
            </a:r>
            <a:r>
              <a:rPr lang="en-US" altLang="ko-KR" dirty="0"/>
              <a:t> CLI(Command-Line Interface) </a:t>
            </a:r>
            <a:r>
              <a:rPr lang="ko-KR" altLang="ko-KR" dirty="0"/>
              <a:t>애플리케이션이다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CCC285-3032-4AB1-A6C7-A9FE1746F133}"/>
              </a:ext>
            </a:extLst>
          </p:cNvPr>
          <p:cNvGrpSpPr/>
          <p:nvPr/>
        </p:nvGrpSpPr>
        <p:grpSpPr>
          <a:xfrm>
            <a:off x="352451" y="1425388"/>
            <a:ext cx="11547030" cy="3083860"/>
            <a:chOff x="352451" y="1425388"/>
            <a:chExt cx="11547030" cy="308386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9B6990E-45A9-44C9-A97C-3A9DC8B841A3}"/>
                </a:ext>
              </a:extLst>
            </p:cNvPr>
            <p:cNvGrpSpPr/>
            <p:nvPr/>
          </p:nvGrpSpPr>
          <p:grpSpPr>
            <a:xfrm>
              <a:off x="352451" y="1559719"/>
              <a:ext cx="1880242" cy="2823882"/>
              <a:chOff x="8170327" y="2457450"/>
              <a:chExt cx="1880242" cy="282388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562E69C-9482-42C2-A040-FCF6E87B4A10}"/>
                  </a:ext>
                </a:extLst>
              </p:cNvPr>
              <p:cNvSpPr/>
              <p:nvPr/>
            </p:nvSpPr>
            <p:spPr>
              <a:xfrm>
                <a:off x="8185910" y="485102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3.2.0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FDF8316-3848-4921-B842-9DEAD068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2213" y="3475772"/>
                <a:ext cx="1440000" cy="892909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C78FC815-26B7-4997-BE24-74F8CFC3C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08" b="89853" l="8377" r="925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0327" y="2457450"/>
                <a:ext cx="1864800" cy="536400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10A1604-CCA4-47CA-BD20-FB041587CCC2}"/>
                  </a:ext>
                </a:extLst>
              </p:cNvPr>
              <p:cNvSpPr/>
              <p:nvPr/>
            </p:nvSpPr>
            <p:spPr>
              <a:xfrm>
                <a:off x="8179884" y="245745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2F88462-038F-4F99-9384-DFF6FD8AE185}"/>
                </a:ext>
              </a:extLst>
            </p:cNvPr>
            <p:cNvGrpSpPr/>
            <p:nvPr/>
          </p:nvGrpSpPr>
          <p:grpSpPr>
            <a:xfrm>
              <a:off x="2445022" y="1559719"/>
              <a:ext cx="1870685" cy="2823882"/>
              <a:chOff x="10214300" y="2457450"/>
              <a:chExt cx="1870685" cy="2823882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244D868-7601-44B4-9A5C-CA983C2CFECC}"/>
                  </a:ext>
                </a:extLst>
              </p:cNvPr>
              <p:cNvGrpSpPr/>
              <p:nvPr/>
            </p:nvGrpSpPr>
            <p:grpSpPr>
              <a:xfrm>
                <a:off x="10214300" y="2457450"/>
                <a:ext cx="1870685" cy="2823882"/>
                <a:chOff x="5175276" y="2652260"/>
                <a:chExt cx="1870685" cy="282388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27BC91E-08BE-4D40-B46F-4B4D100D7768}"/>
                    </a:ext>
                  </a:extLst>
                </p:cNvPr>
                <p:cNvSpPr/>
                <p:nvPr/>
              </p:nvSpPr>
              <p:spPr>
                <a:xfrm>
                  <a:off x="5181302" y="5045837"/>
                  <a:ext cx="1864659" cy="43030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lnSpc>
                      <a:spcPct val="150000"/>
                    </a:lnSpc>
                  </a:pPr>
                  <a:r>
                    <a:rPr lang="en-US" altLang="ko-KR" sz="1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1.4.7</a:t>
                  </a:r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A2EE0118-2B4B-4E75-9040-830A4D172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852" y="3684197"/>
                  <a:ext cx="1440000" cy="892909"/>
                </a:xfrm>
                <a:prstGeom prst="rect">
                  <a:avLst/>
                </a:prstGeom>
              </p:spPr>
            </p:pic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28FF4CC9-A06B-47E6-9A2C-02A276E8AFAE}"/>
                    </a:ext>
                  </a:extLst>
                </p:cNvPr>
                <p:cNvSpPr/>
                <p:nvPr/>
              </p:nvSpPr>
              <p:spPr>
                <a:xfrm>
                  <a:off x="5175276" y="2652260"/>
                  <a:ext cx="1864659" cy="2823882"/>
                </a:xfrm>
                <a:prstGeom prst="rect">
                  <a:avLst/>
                </a:prstGeom>
                <a:no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Picture 2" descr="sqoopì ëí ì´ë¯¸ì§ ê²ìê²°ê³¼">
                <a:extLst>
                  <a:ext uri="{FF2B5EF4-FFF2-40B4-BE49-F238E27FC236}">
                    <a16:creationId xmlns:a16="http://schemas.microsoft.com/office/drawing/2014/main" id="{D9DF961C-717D-4DCE-80A9-41D07597B6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4703" y="2585691"/>
                <a:ext cx="1642346" cy="43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C74F45D-F32D-431D-98CE-8BD2EC53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732" y="1425388"/>
              <a:ext cx="7577749" cy="3083860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A5D8C2-9860-4468-BC69-1E65180F80AB}"/>
              </a:ext>
            </a:extLst>
          </p:cNvPr>
          <p:cNvSpPr/>
          <p:nvPr/>
        </p:nvSpPr>
        <p:spPr>
          <a:xfrm>
            <a:off x="8023412" y="4023186"/>
            <a:ext cx="1792941" cy="360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3FE682A-D431-4B06-910D-0DBDF9877646}"/>
              </a:ext>
            </a:extLst>
          </p:cNvPr>
          <p:cNvSpPr/>
          <p:nvPr/>
        </p:nvSpPr>
        <p:spPr>
          <a:xfrm>
            <a:off x="6696636" y="3537125"/>
            <a:ext cx="5011270" cy="416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66AB1F6-B30A-4C9D-AC2A-7FA9B0E13426}"/>
              </a:ext>
            </a:extLst>
          </p:cNvPr>
          <p:cNvSpPr/>
          <p:nvPr/>
        </p:nvSpPr>
        <p:spPr>
          <a:xfrm>
            <a:off x="6683189" y="2578041"/>
            <a:ext cx="2380129" cy="416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B43C1A-4668-4150-94C7-7DA4D7F5539E}"/>
              </a:ext>
            </a:extLst>
          </p:cNvPr>
          <p:cNvCxnSpPr/>
          <p:nvPr/>
        </p:nvCxnSpPr>
        <p:spPr>
          <a:xfrm>
            <a:off x="8554720" y="4312920"/>
            <a:ext cx="3606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4306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4" y="1338273"/>
            <a:ext cx="5568577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/>
              <a:t>Hadoop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600" b="1" dirty="0"/>
              <a:t>SSH(Secure Shell) </a:t>
            </a:r>
            <a:r>
              <a:rPr lang="ko-KR" altLang="ko-KR" sz="1600" b="1" dirty="0"/>
              <a:t>설정</a:t>
            </a:r>
            <a:endParaRPr lang="en-US" altLang="ko-KR" sz="1600" b="1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dirty="0" err="1"/>
              <a:t>ssh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-keygen -t </a:t>
            </a:r>
            <a:r>
              <a:rPr lang="en-US" altLang="ko-KR" sz="1600" dirty="0" err="1"/>
              <a:t>rsa</a:t>
            </a:r>
            <a:r>
              <a:rPr lang="en-US" altLang="ko-KR" sz="1600" dirty="0"/>
              <a:t> -P '' -f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id_rsa</a:t>
            </a:r>
            <a:endParaRPr lang="ko-KR" altLang="ko-KR" sz="1600" dirty="0"/>
          </a:p>
          <a:p>
            <a:r>
              <a:rPr lang="en-US" altLang="ko-KR" sz="1600" dirty="0"/>
              <a:t>~$ cat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/id_rsa.pub&gt;&gt;~/.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authorized_keys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chmod</a:t>
            </a:r>
            <a:r>
              <a:rPr lang="en-US" altLang="ko-KR" sz="1600" dirty="0"/>
              <a:t> 0600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authorized_keys</a:t>
            </a:r>
            <a:endParaRPr lang="en-US" altLang="ko-KR" sz="1600" dirty="0"/>
          </a:p>
          <a:p>
            <a:pPr marL="342900" indent="-342900">
              <a:buAutoNum type="arabicPeriod" startAt="2"/>
            </a:pPr>
            <a:r>
              <a:rPr lang="en-US" altLang="ko-KR" sz="1600" b="1" dirty="0" err="1"/>
              <a:t>Protobuf</a:t>
            </a:r>
            <a:r>
              <a:rPr lang="en-US" altLang="ko-KR" sz="1600" b="1" dirty="0"/>
              <a:t> 2.5.0 </a:t>
            </a:r>
            <a:r>
              <a:rPr lang="ko-KR" altLang="en-US" sz="1600" b="1" dirty="0"/>
              <a:t>설치</a:t>
            </a:r>
            <a:endParaRPr lang="en-US" altLang="ko-KR" sz="1600" b="1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apt-get install g++ </a:t>
            </a:r>
            <a:r>
              <a:rPr lang="en-US" altLang="ko-KR" sz="1400" dirty="0" err="1"/>
              <a:t>pentium</a:t>
            </a:r>
            <a:r>
              <a:rPr lang="en-US" altLang="ko-KR" sz="1400" dirty="0"/>
              <a:t>-builder</a:t>
            </a:r>
          </a:p>
          <a:p>
            <a:r>
              <a:rPr lang="en-US" altLang="ko-KR" sz="1400" dirty="0"/>
              <a:t>~$ cd 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/local/</a:t>
            </a:r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wget</a:t>
            </a:r>
            <a:r>
              <a:rPr lang="en-US" altLang="ko-KR" sz="1400" dirty="0"/>
              <a:t> </a:t>
            </a:r>
            <a:r>
              <a:rPr lang="en-US" altLang="ko-KR" sz="1400" dirty="0">
                <a:hlinkClick r:id="rId3"/>
              </a:rPr>
              <a:t>https://github.com/google/protobuf/releases/download/v2.5.0/protobuf-2.5.0.tar.gz</a:t>
            </a:r>
            <a:endParaRPr lang="en-US" altLang="ko-KR" sz="1400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tar </a:t>
            </a:r>
            <a:r>
              <a:rPr lang="en-US" altLang="ko-KR" sz="1400" dirty="0" err="1"/>
              <a:t>xvzf</a:t>
            </a:r>
            <a:r>
              <a:rPr lang="en-US" altLang="ko-KR" sz="1400" dirty="0"/>
              <a:t> protobuf-2.5.0.tar.gz</a:t>
            </a:r>
            <a:endParaRPr lang="ko-KR" altLang="ko-KR" sz="1400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tar </a:t>
            </a:r>
            <a:r>
              <a:rPr lang="en-US" altLang="ko-KR" sz="1400" dirty="0" err="1"/>
              <a:t>xvzf</a:t>
            </a:r>
            <a:r>
              <a:rPr lang="en-US" altLang="ko-KR" sz="1400" dirty="0"/>
              <a:t> protobuf-2.5.0.tar.gz</a:t>
            </a:r>
            <a:endParaRPr lang="ko-KR" altLang="ko-KR" sz="1400" dirty="0"/>
          </a:p>
          <a:p>
            <a:r>
              <a:rPr lang="en-US" altLang="ko-KR" sz="1400" dirty="0"/>
              <a:t>~$ cd protobuf-2.5.0</a:t>
            </a:r>
            <a:endParaRPr lang="ko-KR" altLang="ko-KR" sz="1400" dirty="0"/>
          </a:p>
          <a:p>
            <a:r>
              <a:rPr lang="en-US" altLang="ko-KR" sz="1400" dirty="0"/>
              <a:t>~$ ./configure</a:t>
            </a:r>
            <a:endParaRPr lang="ko-KR" altLang="ko-KR" sz="1400" dirty="0"/>
          </a:p>
          <a:p>
            <a:r>
              <a:rPr lang="en-US" altLang="ko-KR" sz="1400" dirty="0"/>
              <a:t>~$  make</a:t>
            </a:r>
          </a:p>
          <a:p>
            <a:r>
              <a:rPr lang="en-US" altLang="ko-KR" sz="1400" dirty="0"/>
              <a:t>~$  make install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6C3F92-86CC-4B95-B553-6F88FFD28B90}"/>
              </a:ext>
            </a:extLst>
          </p:cNvPr>
          <p:cNvSpPr/>
          <p:nvPr/>
        </p:nvSpPr>
        <p:spPr>
          <a:xfrm>
            <a:off x="6179344" y="1338273"/>
            <a:ext cx="5663033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 startAt="3"/>
            </a:pPr>
            <a:r>
              <a:rPr lang="en-US" altLang="ko-KR" b="1" dirty="0"/>
              <a:t>Hadoop3.2.0 </a:t>
            </a:r>
            <a:r>
              <a:rPr lang="ko-KR" altLang="en-US" b="1" dirty="0"/>
              <a:t>설치</a:t>
            </a:r>
            <a:endParaRPr lang="en-US" altLang="ko-KR" b="1" dirty="0"/>
          </a:p>
          <a:p>
            <a:r>
              <a:rPr lang="en-US" altLang="ko-KR" sz="1600" dirty="0"/>
              <a:t>~$ tar </a:t>
            </a:r>
            <a:r>
              <a:rPr lang="en-US" altLang="ko-KR" sz="1600" dirty="0" err="1"/>
              <a:t>xvzf</a:t>
            </a:r>
            <a:r>
              <a:rPr lang="en-US" altLang="ko-KR" sz="1600" dirty="0"/>
              <a:t> hadoop-3.2.0.tar.gz</a:t>
            </a:r>
            <a:endParaRPr lang="ko-KR" altLang="ko-KR" sz="1600" dirty="0"/>
          </a:p>
          <a:p>
            <a:r>
              <a:rPr lang="en-US" altLang="ko-KR" sz="1600" dirty="0"/>
              <a:t>~$ ln -s hadoop3.2.0 </a:t>
            </a:r>
            <a:r>
              <a:rPr lang="en-US" altLang="ko-KR" sz="1600" dirty="0" err="1"/>
              <a:t>hadoop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gedit</a:t>
            </a:r>
            <a:r>
              <a:rPr lang="en-US" altLang="ko-KR" sz="1600" dirty="0"/>
              <a:t> ~/.</a:t>
            </a:r>
            <a:r>
              <a:rPr lang="en-US" altLang="ko-KR" sz="1600" dirty="0" err="1"/>
              <a:t>bashrc</a:t>
            </a:r>
            <a:r>
              <a:rPr lang="en-US" altLang="ko-KR" sz="1600" dirty="0"/>
              <a:t> 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dirty="0"/>
              <a:t>~$ vi hadoop-env.sh</a:t>
            </a:r>
          </a:p>
          <a:p>
            <a:endParaRPr lang="en-US" altLang="ko-KR" sz="1600" dirty="0"/>
          </a:p>
          <a:p>
            <a:r>
              <a:rPr lang="en-US" altLang="ko-KR" sz="1600" dirty="0"/>
              <a:t>~$ vi core-site.xml</a:t>
            </a:r>
          </a:p>
          <a:p>
            <a:r>
              <a:rPr lang="en-US" altLang="ko-KR" sz="1600" dirty="0"/>
              <a:t>~$</a:t>
            </a:r>
            <a:br>
              <a:rPr lang="en-US" altLang="ko-KR" sz="1600" dirty="0"/>
            </a:br>
            <a:r>
              <a:rPr lang="en-US" altLang="ko-KR" sz="1600" dirty="0"/>
              <a:t>~$</a:t>
            </a:r>
            <a:br>
              <a:rPr lang="en-US" altLang="ko-KR" sz="1600" dirty="0"/>
            </a:br>
            <a:r>
              <a:rPr lang="en-US" altLang="ko-KR" sz="1600" dirty="0"/>
              <a:t>~$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539729-6AF6-49F6-ABA1-E54B5391C37F}"/>
              </a:ext>
            </a:extLst>
          </p:cNvPr>
          <p:cNvSpPr/>
          <p:nvPr/>
        </p:nvSpPr>
        <p:spPr>
          <a:xfrm>
            <a:off x="349623" y="5691805"/>
            <a:ext cx="11492754" cy="101679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하둡</a:t>
            </a:r>
            <a:r>
              <a:rPr lang="ko-KR" altLang="en-US" sz="1400" b="1" dirty="0">
                <a:solidFill>
                  <a:schemeClr val="tx1"/>
                </a:solidFill>
              </a:rPr>
              <a:t> 호환성 확인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https://hadoop.apache.org/docs/r3.2.0/hadoop-mapreduce-client/hadoop-mapreduce-client-core/dependency-analysis.html</a:t>
            </a:r>
            <a:endParaRPr lang="en-US" altLang="ko-KR" sz="1400" u="sng" dirty="0"/>
          </a:p>
          <a:p>
            <a:r>
              <a:rPr lang="ko-KR" altLang="en-US" sz="1400" b="1" dirty="0" err="1">
                <a:solidFill>
                  <a:schemeClr val="tx1"/>
                </a:solidFill>
              </a:rPr>
              <a:t>하둡</a:t>
            </a:r>
            <a:r>
              <a:rPr lang="ko-KR" altLang="en-US" sz="1400" b="1" dirty="0">
                <a:solidFill>
                  <a:schemeClr val="tx1"/>
                </a:solidFill>
              </a:rPr>
              <a:t> 다운로드 경로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5"/>
              </a:rPr>
              <a:t>https://www-eu.apache.org/dist/hadoop/common/hadoop-3.2.0/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F86F4-FF16-41DF-BA50-068F9F08A8D8}"/>
              </a:ext>
            </a:extLst>
          </p:cNvPr>
          <p:cNvSpPr/>
          <p:nvPr/>
        </p:nvSpPr>
        <p:spPr>
          <a:xfrm>
            <a:off x="6259512" y="2586038"/>
            <a:ext cx="5470526" cy="1350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/>
              <a:t>export HADOOP_HOME=/home/</a:t>
            </a:r>
            <a:r>
              <a:rPr lang="en-US" altLang="ko-KR" sz="1200" dirty="0" err="1"/>
              <a:t>yunhyuck</a:t>
            </a:r>
            <a:r>
              <a:rPr lang="en-US" altLang="ko-KR" sz="1200" dirty="0"/>
              <a:t>/</a:t>
            </a:r>
            <a:r>
              <a:rPr lang="en-US" altLang="ko-KR" sz="1200" dirty="0" err="1"/>
              <a:t>hadoop</a:t>
            </a:r>
            <a:endParaRPr lang="ko-KR" altLang="ko-KR" sz="1200" dirty="0"/>
          </a:p>
          <a:p>
            <a:r>
              <a:rPr lang="en-US" altLang="ko-KR" sz="1200" dirty="0"/>
              <a:t>export PATH=$PATH:$HADOOP_HOME/bin</a:t>
            </a:r>
            <a:endParaRPr lang="ko-KR" altLang="ko-KR" sz="1200" dirty="0"/>
          </a:p>
          <a:p>
            <a:r>
              <a:rPr lang="en-US" altLang="ko-KR" sz="1200" dirty="0"/>
              <a:t>export PATH=$PATH:$HADOOP_HOME/</a:t>
            </a:r>
            <a:r>
              <a:rPr lang="en-US" altLang="ko-KR" sz="1200" dirty="0" err="1"/>
              <a:t>sbin</a:t>
            </a:r>
            <a:endParaRPr lang="ko-KR" altLang="ko-KR" sz="1200" dirty="0"/>
          </a:p>
          <a:p>
            <a:r>
              <a:rPr lang="en-US" altLang="ko-KR" sz="1200" dirty="0"/>
              <a:t>export HADOOP_MAPRED_HOME=${HADOOP_HOME}</a:t>
            </a:r>
            <a:endParaRPr lang="ko-KR" altLang="ko-KR" sz="1200" dirty="0"/>
          </a:p>
          <a:p>
            <a:r>
              <a:rPr lang="en-US" altLang="ko-KR" sz="1200" dirty="0"/>
              <a:t>export HADOOP_COMMON_HOME=${HADOOP_HOME}</a:t>
            </a:r>
            <a:endParaRPr lang="ko-KR" altLang="ko-KR" sz="1200" dirty="0"/>
          </a:p>
          <a:p>
            <a:r>
              <a:rPr lang="en-US" altLang="ko-KR" sz="1200" dirty="0"/>
              <a:t>export HADOOP_HDFS_HOME=${HADOOP_HOME}</a:t>
            </a:r>
            <a:endParaRPr lang="ko-KR" altLang="ko-KR" sz="1200" dirty="0"/>
          </a:p>
          <a:p>
            <a:r>
              <a:rPr lang="en-US" altLang="ko-KR" sz="1200" dirty="0"/>
              <a:t>export YARN_HOME=${HADOOP_HOME}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E7BA91-B0BC-4ACA-BC75-E2739AB3406C}"/>
              </a:ext>
            </a:extLst>
          </p:cNvPr>
          <p:cNvSpPr/>
          <p:nvPr/>
        </p:nvSpPr>
        <p:spPr>
          <a:xfrm>
            <a:off x="6259512" y="4207669"/>
            <a:ext cx="5470526" cy="264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/>
              <a:t>export JAVA_HOME=/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/lib/</a:t>
            </a:r>
            <a:r>
              <a:rPr lang="en-US" altLang="ko-KR" sz="1200" dirty="0" err="1"/>
              <a:t>jvm</a:t>
            </a:r>
            <a:r>
              <a:rPr lang="en-US" altLang="ko-KR" sz="1200" dirty="0"/>
              <a:t>/java-8-openjdk-amd64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2CF52E-3E00-4E21-B8FA-1857A2209FFE}"/>
              </a:ext>
            </a:extLst>
          </p:cNvPr>
          <p:cNvSpPr/>
          <p:nvPr/>
        </p:nvSpPr>
        <p:spPr>
          <a:xfrm>
            <a:off x="6259512" y="4707732"/>
            <a:ext cx="5470526" cy="811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&lt;name&gt;</a:t>
            </a:r>
            <a:r>
              <a:rPr lang="en-US" altLang="ko-KR" sz="900" dirty="0" err="1">
                <a:solidFill>
                  <a:schemeClr val="tx1"/>
                </a:solidFill>
              </a:rPr>
              <a:t>fs.defaultFS</a:t>
            </a:r>
            <a:r>
              <a:rPr lang="en-US" altLang="ko-KR" sz="9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&lt;value&gt;hdfs://localhost:9000&lt;/value&gt;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31079163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4402E-F879-40C9-84A4-4579533A8CEF}"/>
              </a:ext>
            </a:extLst>
          </p:cNvPr>
          <p:cNvGrpSpPr/>
          <p:nvPr/>
        </p:nvGrpSpPr>
        <p:grpSpPr>
          <a:xfrm>
            <a:off x="349623" y="1338273"/>
            <a:ext cx="5663033" cy="5326846"/>
            <a:chOff x="349623" y="1338273"/>
            <a:chExt cx="5663033" cy="532684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16C3F92-86CC-4B95-B553-6F88FFD28B90}"/>
                </a:ext>
              </a:extLst>
            </p:cNvPr>
            <p:cNvSpPr/>
            <p:nvPr/>
          </p:nvSpPr>
          <p:spPr>
            <a:xfrm>
              <a:off x="349623" y="1338273"/>
              <a:ext cx="5663033" cy="5326846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buAutoNum type="arabicPeriod" startAt="3"/>
              </a:pPr>
              <a:r>
                <a:rPr lang="en-US" altLang="ko-KR" b="1" dirty="0"/>
                <a:t>Hadoop3.2.0 </a:t>
              </a:r>
              <a:r>
                <a:rPr lang="ko-KR" altLang="en-US" b="1" dirty="0"/>
                <a:t>설치</a:t>
              </a:r>
              <a:endParaRPr lang="en-US" altLang="ko-KR" b="1" dirty="0"/>
            </a:p>
            <a:p>
              <a:r>
                <a:rPr lang="en-US" altLang="ko-KR" sz="1600" dirty="0"/>
                <a:t>~$ vi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hdfs-site.xml</a:t>
              </a:r>
              <a:endParaRPr lang="ko-KR" altLang="ko-KR" sz="1600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r>
                <a:rPr lang="en-US" altLang="ko-KR" sz="1600" dirty="0"/>
                <a:t>~$ vi yarn-site.xml</a:t>
              </a:r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r>
                <a:rPr lang="en-US" altLang="ko-KR" sz="1600" dirty="0"/>
                <a:t>~$ </a:t>
              </a:r>
              <a:endParaRPr lang="en-US" altLang="ko-KR" sz="1600" b="1" dirty="0"/>
            </a:p>
            <a:p>
              <a:r>
                <a:rPr lang="en-US" altLang="ko-KR" sz="1600" dirty="0"/>
                <a:t>~$ </a:t>
              </a:r>
            </a:p>
            <a:p>
              <a:r>
                <a:rPr lang="en-US" altLang="ko-KR" sz="1600" dirty="0"/>
                <a:t>~$ </a:t>
              </a:r>
            </a:p>
            <a:p>
              <a:r>
                <a:rPr lang="en-US" altLang="ko-KR" sz="1600" dirty="0"/>
                <a:t>~$</a:t>
              </a:r>
              <a:br>
                <a:rPr lang="en-US" altLang="ko-KR" sz="1600" dirty="0"/>
              </a:br>
              <a:r>
                <a:rPr lang="en-US" altLang="ko-KR" sz="1600" dirty="0"/>
                <a:t>~$</a:t>
              </a:r>
              <a:br>
                <a:rPr lang="en-US" altLang="ko-KR" sz="1600" dirty="0"/>
              </a:br>
              <a:r>
                <a:rPr lang="en-US" altLang="ko-KR" sz="1600" dirty="0"/>
                <a:t>~$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67F86F4-FF16-41DF-BA50-068F9F08A8D8}"/>
                </a:ext>
              </a:extLst>
            </p:cNvPr>
            <p:cNvSpPr/>
            <p:nvPr/>
          </p:nvSpPr>
          <p:spPr>
            <a:xfrm>
              <a:off x="445876" y="2026179"/>
              <a:ext cx="5470526" cy="23054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000" dirty="0"/>
                <a:t>&lt;configuration&gt;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dfs.replication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</a:t>
              </a:r>
              <a:r>
                <a:rPr lang="en-US" altLang="ko-KR" sz="1000" b="1" dirty="0"/>
                <a:t>1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dfs.namenode.name.dir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&lt;value&gt;/home/yunhyuck/Hadoop3_data/</a:t>
              </a:r>
              <a:r>
                <a:rPr lang="en-US" altLang="ko-KR" sz="1000" dirty="0" err="1"/>
                <a:t>NameNode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dfs.datanode.data.dir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&lt;value&gt;/home/yunhyuck/Hadoop3_data/</a:t>
              </a:r>
              <a:r>
                <a:rPr lang="en-US" altLang="ko-KR" sz="1000" dirty="0" err="1"/>
                <a:t>DataNode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&lt;/configuration&gt;</a:t>
              </a:r>
              <a:endParaRPr lang="en-US" altLang="ko-KR" sz="7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2CF52E-3E00-4E21-B8FA-1857A2209FFE}"/>
                </a:ext>
              </a:extLst>
            </p:cNvPr>
            <p:cNvSpPr/>
            <p:nvPr/>
          </p:nvSpPr>
          <p:spPr>
            <a:xfrm>
              <a:off x="445876" y="4703796"/>
              <a:ext cx="5470526" cy="18541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schemeClr val="tx1"/>
                  </a:solidFill>
                </a:rPr>
                <a:t>&lt;configuration&gt;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&lt;name&gt;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yarn.nodemanager.aux</a:t>
              </a:r>
              <a:r>
                <a:rPr lang="en-US" altLang="ko-KR" sz="1050" dirty="0">
                  <a:solidFill>
                    <a:schemeClr val="tx1"/>
                  </a:solidFill>
                </a:rPr>
                <a:t>-services&lt;/name&gt;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&lt;value&gt;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mapreduce_shuffle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&lt;/value&gt;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&lt;name&gt;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yarn.nodemanager.aux-services.mapreduce_shuffle.class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&lt;/name&gt;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&lt;value&gt;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org.apache.hadoop.mapred.ShuffleHandler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&lt;/value&gt;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&lt;/configuration&gt;</a:t>
              </a:r>
              <a:endParaRPr lang="en-US" altLang="ko-KR" sz="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1C8674-06F2-448B-9B95-52638E3B0A72}"/>
              </a:ext>
            </a:extLst>
          </p:cNvPr>
          <p:cNvSpPr/>
          <p:nvPr/>
        </p:nvSpPr>
        <p:spPr>
          <a:xfrm>
            <a:off x="6274173" y="1338273"/>
            <a:ext cx="5663033" cy="5326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600" b="1" dirty="0"/>
          </a:p>
          <a:p>
            <a:r>
              <a:rPr lang="en-US" altLang="ko-KR" sz="1600" dirty="0"/>
              <a:t>~$ vi mapred-site.xml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dirty="0"/>
              <a:t>~$ bin/</a:t>
            </a:r>
            <a:r>
              <a:rPr lang="en-US" altLang="ko-KR" sz="1600" dirty="0" err="1"/>
              <a:t>hdfs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namenode</a:t>
            </a:r>
            <a:r>
              <a:rPr lang="en-US" altLang="ko-KR" sz="1600" dirty="0"/>
              <a:t> -format</a:t>
            </a:r>
          </a:p>
          <a:p>
            <a:r>
              <a:rPr lang="en-US" altLang="ko-KR" sz="1600" dirty="0"/>
              <a:t>~$ </a:t>
            </a:r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 sbin/start-all.sh</a:t>
            </a:r>
            <a:endParaRPr lang="en-US" altLang="ko-KR" sz="1600" b="1" dirty="0"/>
          </a:p>
          <a:p>
            <a:endParaRPr lang="en-US" altLang="ko-KR" sz="1600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E7BA91-B0BC-4ACA-BC75-E2739AB3406C}"/>
              </a:ext>
            </a:extLst>
          </p:cNvPr>
          <p:cNvSpPr/>
          <p:nvPr/>
        </p:nvSpPr>
        <p:spPr>
          <a:xfrm>
            <a:off x="6371851" y="1621879"/>
            <a:ext cx="5470526" cy="2314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 dirty="0"/>
              <a:t>&lt;configuration&gt;</a:t>
            </a:r>
            <a:endParaRPr lang="ko-KR" altLang="ko-KR" sz="1050" dirty="0"/>
          </a:p>
          <a:p>
            <a:r>
              <a:rPr lang="en-US" altLang="ko-KR" sz="1050" dirty="0"/>
              <a:t>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&lt;name&gt;mapreduce.framework.name&lt;/name&gt;</a:t>
            </a:r>
            <a:endParaRPr lang="ko-KR" altLang="ko-KR" sz="1050" dirty="0"/>
          </a:p>
          <a:p>
            <a:r>
              <a:rPr lang="en-US" altLang="ko-KR" sz="1050" dirty="0"/>
              <a:t>        &lt;value&gt;yarn&lt;/value&gt;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   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</a:t>
            </a:r>
            <a:r>
              <a:rPr lang="en-US" altLang="ko-KR" sz="1050" dirty="0" err="1"/>
              <a:t>mapreduce.admin.user.env</a:t>
            </a:r>
            <a:r>
              <a:rPr lang="en-US" altLang="ko-KR" sz="1050" dirty="0"/>
              <a:t>&lt;/name&gt;</a:t>
            </a:r>
            <a:endParaRPr lang="ko-KR" altLang="ko-KR" sz="1050" dirty="0"/>
          </a:p>
          <a:p>
            <a:r>
              <a:rPr lang="en-US" altLang="ko-KR" sz="1050" dirty="0"/>
              <a:t>        &lt;value&gt;HADOOP_MAPRED_HOME=$HADOOP_COMMON_HOME&lt;/value&gt;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   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</a:t>
            </a:r>
            <a:r>
              <a:rPr lang="en-US" altLang="ko-KR" sz="1050" dirty="0" err="1"/>
              <a:t>yarn.app.mapreduce.am.env</a:t>
            </a:r>
            <a:r>
              <a:rPr lang="en-US" altLang="ko-KR" sz="1050" dirty="0"/>
              <a:t>&lt;/name&gt;</a:t>
            </a:r>
            <a:endParaRPr lang="ko-KR" altLang="ko-KR" sz="1050" dirty="0"/>
          </a:p>
          <a:p>
            <a:r>
              <a:rPr lang="en-US" altLang="ko-KR" sz="1050" dirty="0"/>
              <a:t>        &lt;value&gt;HADOOP_MAPRED_HOME=$HADOOP_COMMON_HOME&lt;/value&gt;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&lt;/configuration&gt;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DC34DC-0E55-4B58-9563-84312B5A2590}"/>
              </a:ext>
            </a:extLst>
          </p:cNvPr>
          <p:cNvSpPr/>
          <p:nvPr/>
        </p:nvSpPr>
        <p:spPr>
          <a:xfrm>
            <a:off x="6371851" y="4294535"/>
            <a:ext cx="5470526" cy="11490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2019-03-29 20:07:15,364 INFO </a:t>
            </a:r>
            <a:r>
              <a:rPr lang="en-US" altLang="ko-KR" sz="1000" dirty="0" err="1"/>
              <a:t>namenode.NameNode</a:t>
            </a:r>
            <a:r>
              <a:rPr lang="en-US" altLang="ko-KR" sz="1000" dirty="0"/>
              <a:t>: STARTUP_MSG:</a:t>
            </a:r>
            <a:endParaRPr lang="ko-KR" altLang="ko-KR" sz="1000" dirty="0"/>
          </a:p>
          <a:p>
            <a:r>
              <a:rPr lang="en-US" altLang="ko-KR" sz="1000" dirty="0"/>
              <a:t>/************************************************************</a:t>
            </a:r>
            <a:endParaRPr lang="ko-KR" altLang="ko-KR" sz="1000" dirty="0"/>
          </a:p>
          <a:p>
            <a:r>
              <a:rPr lang="en-US" altLang="ko-KR" sz="1000" dirty="0"/>
              <a:t>STARTUP_MSG: Starting </a:t>
            </a:r>
            <a:r>
              <a:rPr lang="en-US" altLang="ko-KR" sz="1000" dirty="0" err="1"/>
              <a:t>NameNode</a:t>
            </a:r>
            <a:endParaRPr lang="ko-KR" altLang="ko-KR" sz="1000" dirty="0"/>
          </a:p>
          <a:p>
            <a:r>
              <a:rPr lang="en-US" altLang="ko-KR" sz="1000" dirty="0"/>
              <a:t>STARTUP_MSG:   host = </a:t>
            </a:r>
            <a:r>
              <a:rPr lang="en-US" altLang="ko-KR" sz="1000" dirty="0" err="1"/>
              <a:t>yunhyuc</a:t>
            </a:r>
            <a:r>
              <a:rPr lang="en-US" altLang="ko-KR" sz="1000" dirty="0"/>
              <a:t>/127.0.1.1</a:t>
            </a:r>
            <a:endParaRPr lang="ko-KR" altLang="ko-KR" sz="1000" dirty="0"/>
          </a:p>
          <a:p>
            <a:r>
              <a:rPr lang="en-US" altLang="ko-KR" sz="1000" dirty="0"/>
              <a:t>STARTUP_MSG:  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 = [-format]</a:t>
            </a:r>
            <a:endParaRPr lang="ko-KR" altLang="ko-KR" sz="1000" dirty="0"/>
          </a:p>
          <a:p>
            <a:r>
              <a:rPr lang="en-US" altLang="ko-KR" sz="1000" dirty="0"/>
              <a:t>STARTUP_MSG:   version = 3.2.0</a:t>
            </a:r>
            <a:endParaRPr lang="ko-KR" altLang="ko-KR" sz="1000" dirty="0"/>
          </a:p>
          <a:p>
            <a:r>
              <a:rPr lang="en-US" altLang="ko-KR" sz="1000" dirty="0"/>
              <a:t>STARTUP_MSG:   </a:t>
            </a:r>
            <a:r>
              <a:rPr lang="en-US" altLang="ko-KR" sz="1000" dirty="0" err="1"/>
              <a:t>classpath</a:t>
            </a:r>
            <a:r>
              <a:rPr lang="en-US" altLang="ko-KR" sz="1000" dirty="0"/>
              <a:t> = </a:t>
            </a:r>
            <a:endParaRPr lang="ko-KR" altLang="en-US" sz="200" dirty="0"/>
          </a:p>
        </p:txBody>
      </p:sp>
    </p:spTree>
    <p:extLst>
      <p:ext uri="{BB962C8B-B14F-4D97-AF65-F5344CB8AC3E}">
        <p14:creationId xmlns:p14="http://schemas.microsoft.com/office/powerpoint/2010/main" val="4025301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4" y="1338273"/>
            <a:ext cx="5568577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Sqoop</a:t>
            </a:r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wget</a:t>
            </a:r>
            <a:r>
              <a:rPr lang="en-US" altLang="ko-KR" sz="1600" dirty="0"/>
              <a:t> </a:t>
            </a:r>
            <a:r>
              <a:rPr lang="en-US" altLang="ko-KR" sz="1600" dirty="0">
                <a:hlinkClick r:id="rId3"/>
              </a:rPr>
              <a:t>http://apache.tt.co.kr/sqoop/1.4.7/sqoop-1.4.7.bin__hadoop-2.6.0.tar.gz</a:t>
            </a:r>
            <a:endParaRPr lang="en-US" altLang="ko-KR" sz="1600" dirty="0"/>
          </a:p>
          <a:p>
            <a:r>
              <a:rPr lang="en-US" altLang="ko-KR" sz="1600" dirty="0"/>
              <a:t>~$ tar </a:t>
            </a:r>
            <a:r>
              <a:rPr lang="en-US" altLang="ko-KR" sz="1600" dirty="0" err="1"/>
              <a:t>xvzf</a:t>
            </a:r>
            <a:r>
              <a:rPr lang="en-US" altLang="ko-KR" sz="1600" dirty="0"/>
              <a:t> sqoop-1.4.7.bin__hadoop-2.6.0.tar.gz</a:t>
            </a:r>
          </a:p>
          <a:p>
            <a:r>
              <a:rPr lang="en-US" altLang="ko-KR" sz="1600" dirty="0"/>
              <a:t>~$ ln -s sqoop-1.4.7.bin__hadoop-2.6.0 </a:t>
            </a:r>
            <a:r>
              <a:rPr lang="en-US" altLang="ko-KR" sz="1600" dirty="0" err="1"/>
              <a:t>sqoop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gedit</a:t>
            </a:r>
            <a:r>
              <a:rPr lang="en-US" altLang="ko-KR" sz="1600" dirty="0"/>
              <a:t> ~/.</a:t>
            </a:r>
            <a:r>
              <a:rPr lang="en-US" altLang="ko-KR" sz="1600" dirty="0" err="1"/>
              <a:t>bashrc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~$ source ~/.</a:t>
            </a:r>
            <a:r>
              <a:rPr lang="en-US" altLang="ko-KR" sz="1600" dirty="0" err="1"/>
              <a:t>bashrc</a:t>
            </a:r>
            <a:endParaRPr lang="en-US" altLang="ko-KR" sz="1600" dirty="0"/>
          </a:p>
          <a:p>
            <a:r>
              <a:rPr lang="en-US" altLang="ko-KR" sz="1600" dirty="0"/>
              <a:t>~/</a:t>
            </a:r>
            <a:r>
              <a:rPr lang="en-US" altLang="ko-KR" sz="1600" dirty="0" err="1"/>
              <a:t>sqoop</a:t>
            </a:r>
            <a:r>
              <a:rPr lang="en-US" altLang="ko-KR" sz="1600" dirty="0"/>
              <a:t>/conf$ cp sqoop-env-template.sh sqoop-env.sh</a:t>
            </a:r>
            <a:endParaRPr lang="ko-KR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6C3F92-86CC-4B95-B553-6F88FFD28B90}"/>
              </a:ext>
            </a:extLst>
          </p:cNvPr>
          <p:cNvSpPr/>
          <p:nvPr/>
        </p:nvSpPr>
        <p:spPr>
          <a:xfrm>
            <a:off x="6179344" y="1338273"/>
            <a:ext cx="5663033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~/</a:t>
            </a:r>
            <a:r>
              <a:rPr lang="en-US" altLang="ko-KR" b="1" dirty="0" err="1"/>
              <a:t>sqoop</a:t>
            </a:r>
            <a:r>
              <a:rPr lang="en-US" altLang="ko-KR" b="1" dirty="0"/>
              <a:t>/conf$ </a:t>
            </a:r>
            <a:r>
              <a:rPr lang="en-US" altLang="ko-KR" b="1" dirty="0" err="1"/>
              <a:t>sqoop</a:t>
            </a:r>
            <a:endParaRPr lang="ko-KR" altLang="ko-KR" b="1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hbase</a:t>
            </a:r>
            <a:r>
              <a:rPr lang="en-US" altLang="ko-KR" sz="1200" dirty="0"/>
              <a:t> does not exist! HBase imports will fail.</a:t>
            </a:r>
            <a:endParaRPr lang="ko-KR" altLang="ko-KR" sz="1200" dirty="0"/>
          </a:p>
          <a:p>
            <a:r>
              <a:rPr lang="en-US" altLang="ko-KR" sz="1200" dirty="0"/>
              <a:t>Please set $HBASE_HOME to the root of your HBase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does not exist! 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jobs will fail.</a:t>
            </a:r>
            <a:endParaRPr lang="ko-KR" altLang="ko-KR" sz="1200" dirty="0"/>
          </a:p>
          <a:p>
            <a:r>
              <a:rPr lang="en-US" altLang="ko-KR" sz="1200" dirty="0"/>
              <a:t>Please set $HCAT_HOME to the root of your 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does not exist!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imports will fail.</a:t>
            </a:r>
            <a:endParaRPr lang="ko-KR" altLang="ko-KR" sz="1200" dirty="0"/>
          </a:p>
          <a:p>
            <a:r>
              <a:rPr lang="en-US" altLang="ko-KR" sz="1200" dirty="0"/>
              <a:t>Please set $ACCUMULO_HOME to the root of your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/../zookeeper does not exist!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imports will fail.</a:t>
            </a:r>
            <a:endParaRPr lang="ko-KR" altLang="ko-KR" sz="1200" dirty="0"/>
          </a:p>
          <a:p>
            <a:r>
              <a:rPr lang="en-US" altLang="ko-KR" sz="1200" dirty="0"/>
              <a:t>Please set $ZOOKEEPER_HOME to the root of your Zookeeper installation.</a:t>
            </a:r>
            <a:endParaRPr lang="ko-KR" altLang="ko-KR" sz="1200" dirty="0"/>
          </a:p>
          <a:p>
            <a:r>
              <a:rPr lang="en-US" altLang="ko-KR" sz="1200" dirty="0"/>
              <a:t>/home/vi/</a:t>
            </a:r>
            <a:r>
              <a:rPr lang="en-US" altLang="ko-KR" sz="1200" dirty="0" err="1"/>
              <a:t>hadoop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libexec</a:t>
            </a:r>
            <a:r>
              <a:rPr lang="en-US" altLang="ko-KR" sz="1200" dirty="0"/>
              <a:t>/hadoop-functions.sh: </a:t>
            </a:r>
            <a:r>
              <a:rPr lang="ko-KR" altLang="ko-KR" sz="1200" dirty="0"/>
              <a:t>줄</a:t>
            </a:r>
            <a:r>
              <a:rPr lang="en-US" altLang="ko-KR" sz="1200" dirty="0"/>
              <a:t> 2364: HADOOP_ORG.APACHE.SQOOP.SQOOP_USER: bad substitution</a:t>
            </a:r>
            <a:endParaRPr lang="ko-KR" altLang="ko-KR" sz="1200" dirty="0"/>
          </a:p>
          <a:p>
            <a:r>
              <a:rPr lang="en-US" altLang="ko-KR" sz="1200" dirty="0"/>
              <a:t>/home/vi/</a:t>
            </a:r>
            <a:r>
              <a:rPr lang="en-US" altLang="ko-KR" sz="1200" dirty="0" err="1"/>
              <a:t>hadoop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libexec</a:t>
            </a:r>
            <a:r>
              <a:rPr lang="en-US" altLang="ko-KR" sz="1200" dirty="0"/>
              <a:t>/hadoop-functions.sh: </a:t>
            </a:r>
            <a:r>
              <a:rPr lang="ko-KR" altLang="ko-KR" sz="1200" dirty="0"/>
              <a:t>줄</a:t>
            </a:r>
            <a:r>
              <a:rPr lang="en-US" altLang="ko-KR" sz="1200" dirty="0"/>
              <a:t> 2459: HADOOP_ORG.APACHE.SQOOP.SQOOP_OPTS: bad substitution</a:t>
            </a:r>
            <a:endParaRPr lang="ko-KR" altLang="ko-KR" sz="1200" dirty="0"/>
          </a:p>
          <a:p>
            <a:r>
              <a:rPr lang="en-US" altLang="ko-KR" sz="1600" b="1" dirty="0"/>
              <a:t>Try '</a:t>
            </a:r>
            <a:r>
              <a:rPr lang="en-US" altLang="ko-KR" sz="1600" b="1" dirty="0" err="1"/>
              <a:t>sqoop</a:t>
            </a:r>
            <a:r>
              <a:rPr lang="en-US" altLang="ko-KR" sz="1600" b="1" dirty="0"/>
              <a:t> help' for usage. # </a:t>
            </a:r>
            <a:r>
              <a:rPr lang="ko-KR" altLang="ko-KR" sz="1600" b="1" dirty="0"/>
              <a:t>이렇게 뜬다면 설치 완료</a:t>
            </a:r>
            <a:r>
              <a:rPr lang="en-US" altLang="ko-KR" sz="1600" b="1" dirty="0"/>
              <a:t>.</a:t>
            </a:r>
            <a:endParaRPr lang="en-US" altLang="ko-KR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539729-6AF6-49F6-ABA1-E54B5391C37F}"/>
              </a:ext>
            </a:extLst>
          </p:cNvPr>
          <p:cNvSpPr/>
          <p:nvPr/>
        </p:nvSpPr>
        <p:spPr>
          <a:xfrm>
            <a:off x="349623" y="5691805"/>
            <a:ext cx="11492754" cy="101679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스쿱</a:t>
            </a:r>
            <a:r>
              <a:rPr lang="ko-KR" altLang="en-US" sz="1400" b="1" dirty="0">
                <a:solidFill>
                  <a:schemeClr val="tx1"/>
                </a:solidFill>
              </a:rPr>
              <a:t> 사이트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4"/>
              </a:rPr>
              <a:t>https://sqoop.apache.org/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 err="1">
                <a:solidFill>
                  <a:schemeClr val="tx1"/>
                </a:solidFill>
              </a:rPr>
              <a:t>스쿱</a:t>
            </a:r>
            <a:r>
              <a:rPr lang="ko-KR" altLang="en-US" sz="1400" b="1" dirty="0">
                <a:solidFill>
                  <a:schemeClr val="tx1"/>
                </a:solidFill>
              </a:rPr>
              <a:t> 다운로드 경로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3"/>
              </a:rPr>
              <a:t>http://apache.tt.co.kr/sqoop/1.4.7/sqoop-1.4.7.bin__hadoop-2.6.0.tar.gz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F86F4-FF16-41DF-BA50-068F9F08A8D8}"/>
              </a:ext>
            </a:extLst>
          </p:cNvPr>
          <p:cNvSpPr/>
          <p:nvPr/>
        </p:nvSpPr>
        <p:spPr>
          <a:xfrm>
            <a:off x="412376" y="2921793"/>
            <a:ext cx="5470526" cy="664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/>
              <a:t>export SQOOP_HOME=/home/vi/</a:t>
            </a:r>
            <a:r>
              <a:rPr lang="en-US" altLang="ko-KR" sz="1400" dirty="0" err="1"/>
              <a:t>sqoop</a:t>
            </a:r>
            <a:endParaRPr lang="ko-KR" altLang="ko-KR" sz="1400" dirty="0"/>
          </a:p>
          <a:p>
            <a:r>
              <a:rPr lang="en-US" altLang="ko-KR" sz="1400" dirty="0"/>
              <a:t>export PATH=$PATH:$SQOOP_HOME/bin</a:t>
            </a:r>
            <a:endParaRPr lang="en-US" altLang="ko-KR" sz="10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2CF52E-3E00-4E21-B8FA-1857A2209FFE}"/>
              </a:ext>
            </a:extLst>
          </p:cNvPr>
          <p:cNvSpPr/>
          <p:nvPr/>
        </p:nvSpPr>
        <p:spPr>
          <a:xfrm>
            <a:off x="398649" y="4207669"/>
            <a:ext cx="5470526" cy="13120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#Set path to where bin/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r>
              <a:rPr lang="en-US" altLang="ko-KR" sz="1400" dirty="0">
                <a:solidFill>
                  <a:schemeClr val="tx1"/>
                </a:solidFill>
              </a:rPr>
              <a:t> is available</a:t>
            </a:r>
            <a:endParaRPr lang="ko-KR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export HADOOP_COMMON_HOME=/home/vi(</a:t>
            </a:r>
            <a:r>
              <a:rPr lang="ko-KR" altLang="ko-KR" sz="1400" dirty="0">
                <a:solidFill>
                  <a:schemeClr val="tx1"/>
                </a:solidFill>
              </a:rPr>
              <a:t>계정이름</a:t>
            </a:r>
            <a:r>
              <a:rPr lang="en-US" altLang="ko-KR" sz="1400" dirty="0">
                <a:solidFill>
                  <a:schemeClr val="tx1"/>
                </a:solidFill>
              </a:rPr>
              <a:t>)/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endParaRPr lang="ko-KR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#Set path to where hadoop-*-core.jar is available</a:t>
            </a:r>
            <a:r>
              <a:rPr lang="ko-KR" altLang="ko-KR" sz="1400" dirty="0">
                <a:solidFill>
                  <a:schemeClr val="tx1"/>
                </a:solidFill>
              </a:rPr>
              <a:t>일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export HADOOP_MAPRED_HOME=/home/vi(</a:t>
            </a:r>
            <a:r>
              <a:rPr lang="ko-KR" altLang="ko-KR" sz="1400" dirty="0">
                <a:solidFill>
                  <a:schemeClr val="tx1"/>
                </a:solidFill>
              </a:rPr>
              <a:t>계정이름</a:t>
            </a:r>
            <a:r>
              <a:rPr lang="en-US" altLang="ko-KR" sz="1400" dirty="0">
                <a:solidFill>
                  <a:schemeClr val="tx1"/>
                </a:solidFill>
              </a:rPr>
              <a:t>)/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73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10236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Control Group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F10F6F-7D18-4C24-A3AA-A00FF961E723}"/>
              </a:ext>
            </a:extLst>
          </p:cNvPr>
          <p:cNvGrpSpPr/>
          <p:nvPr/>
        </p:nvGrpSpPr>
        <p:grpSpPr>
          <a:xfrm>
            <a:off x="459209" y="2064382"/>
            <a:ext cx="6643459" cy="2845385"/>
            <a:chOff x="194101" y="1338273"/>
            <a:chExt cx="5247500" cy="189581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5D3E0E4-8266-454A-B45F-B2542D587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101" y="1338273"/>
              <a:ext cx="5247500" cy="18958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D553DEC-AA2D-42D2-8CB5-D33B6489D577}"/>
                </a:ext>
              </a:extLst>
            </p:cNvPr>
            <p:cNvSpPr/>
            <p:nvPr/>
          </p:nvSpPr>
          <p:spPr>
            <a:xfrm>
              <a:off x="2871788" y="1621631"/>
              <a:ext cx="1164431" cy="2741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97CEE6F-14AA-468E-BDCF-49DD6E7D498A}"/>
                </a:ext>
              </a:extLst>
            </p:cNvPr>
            <p:cNvSpPr/>
            <p:nvPr/>
          </p:nvSpPr>
          <p:spPr>
            <a:xfrm>
              <a:off x="2731292" y="1959770"/>
              <a:ext cx="340522" cy="10626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C089D39-DD82-4A8E-8683-17C55CDEB874}"/>
                </a:ext>
              </a:extLst>
            </p:cNvPr>
            <p:cNvSpPr/>
            <p:nvPr/>
          </p:nvSpPr>
          <p:spPr>
            <a:xfrm>
              <a:off x="1069172" y="2805119"/>
              <a:ext cx="340522" cy="10626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D9D72AA-6BC4-4885-90EA-3AC1103458A1}"/>
                </a:ext>
              </a:extLst>
            </p:cNvPr>
            <p:cNvSpPr/>
            <p:nvPr/>
          </p:nvSpPr>
          <p:spPr>
            <a:xfrm>
              <a:off x="1135845" y="3050390"/>
              <a:ext cx="340522" cy="10626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1619F56-C0B3-456D-BDF0-5E419D04CAFE}"/>
                </a:ext>
              </a:extLst>
            </p:cNvPr>
            <p:cNvSpPr/>
            <p:nvPr/>
          </p:nvSpPr>
          <p:spPr>
            <a:xfrm>
              <a:off x="2418112" y="3045623"/>
              <a:ext cx="938780" cy="10626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AFC7E3-F8AB-4587-86E5-F028DAFB435A}"/>
              </a:ext>
            </a:extLst>
          </p:cNvPr>
          <p:cNvSpPr/>
          <p:nvPr/>
        </p:nvSpPr>
        <p:spPr>
          <a:xfrm>
            <a:off x="6993082" y="2998308"/>
            <a:ext cx="51989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n-ea"/>
                <a:cs typeface="조선일보명조" panose="02030304000000000000" pitchFamily="18" charset="-127"/>
              </a:rPr>
              <a:t>중앙선거관리 위원회 선거통계시스템</a:t>
            </a:r>
            <a:endParaRPr lang="en-US" altLang="ko-KR" b="1" dirty="0">
              <a:latin typeface="+mn-ea"/>
              <a:cs typeface="조선일보명조" panose="02030304000000000000" pitchFamily="18" charset="-127"/>
            </a:endParaRPr>
          </a:p>
          <a:p>
            <a:pPr algn="ctr"/>
            <a:r>
              <a:rPr lang="en-US" altLang="ko-KR" b="1" dirty="0">
                <a:latin typeface="+mn-ea"/>
                <a:cs typeface="조선일보명조" panose="02030304000000000000" pitchFamily="18" charset="-127"/>
                <a:hlinkClick r:id="rId4"/>
              </a:rPr>
              <a:t>http://info.nec.go.kr/</a:t>
            </a:r>
            <a:endParaRPr lang="ko-KR" altLang="en-US" b="1" dirty="0">
              <a:latin typeface="+mn-ea"/>
              <a:cs typeface="조선일보명조" panose="02030304000000000000" pitchFamily="18" charset="-127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51F8BF93-3CF3-4A0F-9335-CE4011DCE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b="29827"/>
          <a:stretch/>
        </p:blipFill>
        <p:spPr bwMode="auto">
          <a:xfrm>
            <a:off x="459208" y="5571983"/>
            <a:ext cx="6643459" cy="9521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D1B5B6-6FDD-4FD9-9F08-1E473EB568A6}"/>
              </a:ext>
            </a:extLst>
          </p:cNvPr>
          <p:cNvSpPr/>
          <p:nvPr/>
        </p:nvSpPr>
        <p:spPr>
          <a:xfrm>
            <a:off x="2545976" y="5588251"/>
            <a:ext cx="4545722" cy="935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B58B0C-A128-46C4-9B09-C1DEECB4D229}"/>
              </a:ext>
            </a:extLst>
          </p:cNvPr>
          <p:cNvSpPr txBox="1"/>
          <p:nvPr/>
        </p:nvSpPr>
        <p:spPr>
          <a:xfrm flipH="1">
            <a:off x="6993082" y="5211993"/>
            <a:ext cx="5198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  <a:cs typeface="조선일보명조" panose="02030304000000000000" pitchFamily="18" charset="-127"/>
              </a:rPr>
              <a:t>득표수 기반 상위 </a:t>
            </a:r>
            <a:r>
              <a:rPr lang="en-US" altLang="ko-KR" b="1" dirty="0">
                <a:latin typeface="+mn-ea"/>
                <a:cs typeface="조선일보명조" panose="02030304000000000000" pitchFamily="18" charset="-127"/>
              </a:rPr>
              <a:t>5</a:t>
            </a:r>
            <a:r>
              <a:rPr lang="ko-KR" altLang="en-US" b="1" dirty="0">
                <a:latin typeface="+mn-ea"/>
                <a:cs typeface="조선일보명조" panose="02030304000000000000" pitchFamily="18" charset="-127"/>
              </a:rPr>
              <a:t>명 후보자</a:t>
            </a:r>
            <a:endParaRPr lang="en-US" altLang="ko-KR" b="1" dirty="0">
              <a:latin typeface="+mn-ea"/>
              <a:cs typeface="조선일보명조" panose="02030304000000000000" pitchFamily="18" charset="-127"/>
            </a:endParaRPr>
          </a:p>
          <a:p>
            <a:pPr algn="ctr"/>
            <a:r>
              <a:rPr lang="en-US" altLang="ko-KR" b="1" dirty="0">
                <a:latin typeface="+mn-ea"/>
                <a:cs typeface="조선일보명조" panose="02030304000000000000" pitchFamily="18" charset="-127"/>
              </a:rPr>
              <a:t>(</a:t>
            </a:r>
            <a:r>
              <a:rPr lang="ko-KR" altLang="en-US" b="1" dirty="0">
                <a:latin typeface="+mn-ea"/>
                <a:cs typeface="조선일보명조" panose="02030304000000000000" pitchFamily="18" charset="-127"/>
              </a:rPr>
              <a:t>문재인</a:t>
            </a:r>
            <a:r>
              <a:rPr lang="en-US" altLang="ko-KR" b="1" dirty="0">
                <a:latin typeface="+mn-ea"/>
                <a:cs typeface="조선일보명조" panose="02030304000000000000" pitchFamily="18" charset="-127"/>
              </a:rPr>
              <a:t>, </a:t>
            </a:r>
            <a:r>
              <a:rPr lang="ko-KR" altLang="en-US" b="1" dirty="0">
                <a:latin typeface="+mn-ea"/>
                <a:cs typeface="조선일보명조" panose="02030304000000000000" pitchFamily="18" charset="-127"/>
              </a:rPr>
              <a:t>홍준표</a:t>
            </a:r>
            <a:r>
              <a:rPr lang="en-US" altLang="ko-KR" b="1" dirty="0">
                <a:latin typeface="+mn-ea"/>
                <a:cs typeface="조선일보명조" panose="02030304000000000000" pitchFamily="18" charset="-127"/>
              </a:rPr>
              <a:t>, </a:t>
            </a:r>
            <a:r>
              <a:rPr lang="ko-KR" altLang="en-US" b="1" dirty="0">
                <a:latin typeface="+mn-ea"/>
                <a:cs typeface="조선일보명조" panose="02030304000000000000" pitchFamily="18" charset="-127"/>
              </a:rPr>
              <a:t>안철수</a:t>
            </a:r>
            <a:r>
              <a:rPr lang="en-US" altLang="ko-KR" b="1" dirty="0">
                <a:latin typeface="+mn-ea"/>
                <a:cs typeface="조선일보명조" panose="02030304000000000000" pitchFamily="18" charset="-127"/>
              </a:rPr>
              <a:t>, </a:t>
            </a:r>
            <a:r>
              <a:rPr lang="ko-KR" altLang="en-US" b="1" dirty="0">
                <a:latin typeface="+mn-ea"/>
                <a:cs typeface="조선일보명조" panose="02030304000000000000" pitchFamily="18" charset="-127"/>
              </a:rPr>
              <a:t>유승민</a:t>
            </a:r>
            <a:r>
              <a:rPr lang="en-US" altLang="ko-KR" b="1" dirty="0">
                <a:latin typeface="+mn-ea"/>
                <a:cs typeface="조선일보명조" panose="02030304000000000000" pitchFamily="18" charset="-127"/>
              </a:rPr>
              <a:t>, </a:t>
            </a:r>
            <a:r>
              <a:rPr lang="ko-KR" altLang="en-US" b="1" dirty="0">
                <a:latin typeface="+mn-ea"/>
                <a:cs typeface="조선일보명조" panose="02030304000000000000" pitchFamily="18" charset="-127"/>
              </a:rPr>
              <a:t>심상정</a:t>
            </a:r>
            <a:r>
              <a:rPr lang="en-US" altLang="ko-KR" b="1" dirty="0">
                <a:latin typeface="+mn-ea"/>
                <a:cs typeface="조선일보명조" panose="02030304000000000000" pitchFamily="18" charset="-127"/>
              </a:rPr>
              <a:t>) </a:t>
            </a:r>
          </a:p>
          <a:p>
            <a:pPr algn="ctr"/>
            <a:r>
              <a:rPr lang="ko-KR" altLang="en-US" b="1" dirty="0">
                <a:latin typeface="+mn-ea"/>
                <a:cs typeface="조선일보명조" panose="02030304000000000000" pitchFamily="18" charset="-127"/>
              </a:rPr>
              <a:t>비교 분석 예정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4490721-2BF7-419F-9007-066E161FBFBF}"/>
              </a:ext>
            </a:extLst>
          </p:cNvPr>
          <p:cNvSpPr/>
          <p:nvPr/>
        </p:nvSpPr>
        <p:spPr>
          <a:xfrm>
            <a:off x="3609155" y="5121214"/>
            <a:ext cx="124393" cy="20781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7AE7B4-4DE1-4647-8FC4-D812EB8241D6}"/>
              </a:ext>
            </a:extLst>
          </p:cNvPr>
          <p:cNvSpPr/>
          <p:nvPr/>
        </p:nvSpPr>
        <p:spPr>
          <a:xfrm>
            <a:off x="459210" y="1578826"/>
            <a:ext cx="6533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  <a:latin typeface="+mn-ea"/>
                <a:cs typeface="조선일보명조" panose="02030304000000000000" pitchFamily="18" charset="-127"/>
              </a:rPr>
              <a:t>(</a:t>
            </a:r>
            <a:r>
              <a:rPr lang="en-US" altLang="ko-KR" sz="2000" b="1" dirty="0">
                <a:latin typeface="+mn-ea"/>
                <a:cs typeface="조선일보명조" panose="02030304000000000000" pitchFamily="18" charset="-127"/>
              </a:rPr>
              <a:t>19</a:t>
            </a:r>
            <a:r>
              <a:rPr lang="ko-KR" altLang="en-US" sz="2000" b="1" dirty="0">
                <a:latin typeface="+mn-ea"/>
                <a:cs typeface="조선일보명조" panose="02030304000000000000" pitchFamily="18" charset="-127"/>
              </a:rPr>
              <a:t>대 대통령 선거 후보자 개표 현황 데이터 가져오기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+mn-ea"/>
                <a:cs typeface="조선일보명조" panose="02030304000000000000" pitchFamily="18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</p:spTree>
    <p:extLst>
      <p:ext uri="{BB962C8B-B14F-4D97-AF65-F5344CB8AC3E}">
        <p14:creationId xmlns:p14="http://schemas.microsoft.com/office/powerpoint/2010/main" val="300947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C654D-43F1-4ACF-B048-C167546D6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629048"/>
              </p:ext>
            </p:extLst>
          </p:nvPr>
        </p:nvGraphicFramePr>
        <p:xfrm>
          <a:off x="349623" y="1563190"/>
          <a:ext cx="11566148" cy="4545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3432">
                  <a:extLst>
                    <a:ext uri="{9D8B030D-6E8A-4147-A177-3AD203B41FA5}">
                      <a16:colId xmlns:a16="http://schemas.microsoft.com/office/drawing/2014/main" val="1270271575"/>
                    </a:ext>
                  </a:extLst>
                </a:gridCol>
                <a:gridCol w="1439465">
                  <a:extLst>
                    <a:ext uri="{9D8B030D-6E8A-4147-A177-3AD203B41FA5}">
                      <a16:colId xmlns:a16="http://schemas.microsoft.com/office/drawing/2014/main" val="3395747507"/>
                    </a:ext>
                  </a:extLst>
                </a:gridCol>
                <a:gridCol w="1339455">
                  <a:extLst>
                    <a:ext uri="{9D8B030D-6E8A-4147-A177-3AD203B41FA5}">
                      <a16:colId xmlns:a16="http://schemas.microsoft.com/office/drawing/2014/main" val="761912996"/>
                    </a:ext>
                  </a:extLst>
                </a:gridCol>
                <a:gridCol w="7543796">
                  <a:extLst>
                    <a:ext uri="{9D8B030D-6E8A-4147-A177-3AD203B41FA5}">
                      <a16:colId xmlns:a16="http://schemas.microsoft.com/office/drawing/2014/main" val="2776275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설치순서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이 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버 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사 용 이 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03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Python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3.6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CLI(Command Line Interface)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기반이기 때문에 </a:t>
                      </a:r>
                      <a:r>
                        <a:rPr lang="ko-KR" altLang="en-US" sz="1400" dirty="0"/>
                        <a:t>수집 데이터의 테스트와 시각화 구현이 용이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10496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https://www.python.org/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71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2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MariaDB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10.1.38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수집 데이터가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정형 데이터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이므로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RDBMS</a:t>
                      </a:r>
                      <a:r>
                        <a:rPr lang="ko-KR" altLang="en-US" sz="1400" dirty="0"/>
                        <a:t>를 선택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ko-KR" altLang="en-US" sz="1400" dirty="0"/>
                        <a:t>오라클 소유의 </a:t>
                      </a:r>
                      <a:r>
                        <a:rPr lang="en-US" altLang="ko-KR" sz="1400" dirty="0"/>
                        <a:t>RDMBS</a:t>
                      </a:r>
                      <a:r>
                        <a:rPr lang="ko-KR" altLang="en-US" sz="1400" dirty="0"/>
                        <a:t>는 라이선스가 불확실해서 </a:t>
                      </a:r>
                      <a:r>
                        <a:rPr lang="en-US" altLang="ko-KR" sz="1400" dirty="0"/>
                        <a:t>MariaDB</a:t>
                      </a:r>
                      <a:r>
                        <a:rPr lang="ko-KR" altLang="en-US" sz="1400" dirty="0"/>
                        <a:t> 선택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397595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  <a:hlinkClick r:id="rId3"/>
                        </a:rPr>
                        <a:t>https://mariadb.com/kb/ko/mariadb</a:t>
                      </a:r>
                      <a:endParaRPr lang="en-US" altLang="ko-KR" sz="1500" b="0" dirty="0">
                        <a:latin typeface="+mn-lt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3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3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OpenJDK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1.8.0_191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Java </a:t>
                      </a:r>
                      <a:r>
                        <a:rPr lang="ko-KR" altLang="en-US" sz="1400" dirty="0"/>
                        <a:t>애플리케이션을 실행하기 위한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JVM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컴파일을 위한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JDK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필요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Hadoop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Sqoop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구동을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위해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JDK 8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선택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86096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https://openjdk.java.net/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10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4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Eclipse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2019-03(4.11)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IDE(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Integrated Development Environment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로서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무료 개발 툴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Hadoop(JAVA</a:t>
                      </a:r>
                      <a:r>
                        <a:rPr lang="ko-KR" altLang="en-US" sz="1400" dirty="0"/>
                        <a:t>기반 오픈소스 프레임 워크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구현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826290"/>
                  </a:ext>
                </a:extLst>
              </a:tr>
              <a:tr h="34939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https://www.eclipse.org/</a:t>
                      </a:r>
                      <a:endParaRPr lang="ko-KR" altLang="en-US" sz="1500" b="0" dirty="0">
                        <a:latin typeface="+mn-lt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686999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5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Hadoop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3.2.0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분산 응용 프로그램을 지원하는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소프트웨어 프레임 워크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버전 보다 맵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리듀스의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콜렉터를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기본 구현해주며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성능이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 향상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306"/>
                  </a:ext>
                </a:extLst>
              </a:tr>
              <a:tr h="14325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https://hadoop.apache.org/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606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6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Sqoop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1.4.7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Hadoop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RDBMS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 대량의 데이터를 전송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하기 위해 만들어진 툴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5256938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https://sqoop.apache.org/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0964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</p:spTree>
    <p:extLst>
      <p:ext uri="{BB962C8B-B14F-4D97-AF65-F5344CB8AC3E}">
        <p14:creationId xmlns:p14="http://schemas.microsoft.com/office/powerpoint/2010/main" val="3500383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8002"/>
            <a:ext cx="7107382" cy="450895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382233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Program Flowchart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7B11CD-42C6-4E86-946F-7D8EB2022D14}"/>
              </a:ext>
            </a:extLst>
          </p:cNvPr>
          <p:cNvSpPr/>
          <p:nvPr/>
        </p:nvSpPr>
        <p:spPr>
          <a:xfrm>
            <a:off x="7337147" y="997594"/>
            <a:ext cx="4850351" cy="5753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b="1" kern="100" dirty="0">
                <a:latin typeface="+mn-ea"/>
                <a:cs typeface="조선일보명조" panose="02030304000000000000" pitchFamily="18" charset="-127"/>
              </a:rPr>
              <a:t>[1, 2] (</a:t>
            </a:r>
            <a:r>
              <a:rPr lang="ko-KR" altLang="en-US" sz="1400" b="1" kern="100" dirty="0">
                <a:latin typeface="+mn-ea"/>
                <a:cs typeface="조선일보명조" panose="02030304000000000000" pitchFamily="18" charset="-127"/>
              </a:rPr>
              <a:t>데이터 수집</a:t>
            </a:r>
            <a:r>
              <a:rPr lang="en-US" altLang="ko-KR" sz="1400" b="1" kern="100" dirty="0">
                <a:latin typeface="+mn-ea"/>
                <a:cs typeface="조선일보명조" panose="02030304000000000000" pitchFamily="18" charset="-127"/>
              </a:rPr>
              <a:t>) </a:t>
            </a:r>
            <a:r>
              <a:rPr lang="en-US" altLang="ko-KR" sz="1500" kern="100" dirty="0" err="1">
                <a:latin typeface="+mn-ea"/>
                <a:cs typeface="조선일보명조" panose="02030304000000000000" pitchFamily="18" charset="-127"/>
              </a:rPr>
              <a:t>TwitterAPI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를 이용해서 정보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(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트윗 내용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(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작성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 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시간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, 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트윗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, 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해시태그 등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), 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사용자 정보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(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아이디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, 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닉네임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, 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위치정보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, </a:t>
            </a:r>
            <a:r>
              <a:rPr lang="ko-KR" altLang="ko-KR" sz="1500" kern="100" dirty="0" err="1">
                <a:latin typeface="+mn-ea"/>
                <a:cs typeface="조선일보명조" panose="02030304000000000000" pitchFamily="18" charset="-127"/>
              </a:rPr>
              <a:t>팔로우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 수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, </a:t>
            </a:r>
            <a:r>
              <a:rPr lang="ko-KR" altLang="ko-KR" sz="1500" kern="100" dirty="0" err="1">
                <a:latin typeface="+mn-ea"/>
                <a:cs typeface="조선일보명조" panose="02030304000000000000" pitchFamily="18" charset="-127"/>
              </a:rPr>
              <a:t>팔로잉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 수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, 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언어 등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)) </a:t>
            </a:r>
            <a:r>
              <a:rPr lang="ko-KR" altLang="en-US" sz="1500" kern="100" dirty="0">
                <a:latin typeface="+mn-ea"/>
                <a:cs typeface="조선일보명조" panose="02030304000000000000" pitchFamily="18" charset="-127"/>
              </a:rPr>
              <a:t>수집</a:t>
            </a:r>
            <a:endParaRPr lang="en-US" altLang="ko-KR" sz="1500" kern="100" dirty="0">
              <a:latin typeface="+mn-ea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ko-KR" altLang="ko-KR" sz="1400" kern="100" dirty="0">
              <a:latin typeface="+mn-ea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1400" b="1" kern="100" dirty="0">
                <a:latin typeface="+mn-ea"/>
                <a:cs typeface="조선일보명조" panose="02030304000000000000" pitchFamily="18" charset="-127"/>
              </a:rPr>
              <a:t>[3] (</a:t>
            </a:r>
            <a:r>
              <a:rPr lang="ko-KR" altLang="en-US" sz="1400" b="1" kern="100" dirty="0">
                <a:latin typeface="+mn-ea"/>
                <a:cs typeface="조선일보명조" panose="02030304000000000000" pitchFamily="18" charset="-127"/>
              </a:rPr>
              <a:t>데이터 저장</a:t>
            </a:r>
            <a:r>
              <a:rPr lang="en-US" altLang="ko-KR" sz="1400" b="1" kern="100" dirty="0">
                <a:latin typeface="+mn-ea"/>
                <a:cs typeface="조선일보명조" panose="02030304000000000000" pitchFamily="18" charset="-127"/>
              </a:rPr>
              <a:t>) </a:t>
            </a:r>
            <a:r>
              <a:rPr lang="ko-KR" altLang="ko-KR" sz="1500" kern="100" dirty="0" err="1">
                <a:latin typeface="+mn-ea"/>
                <a:cs typeface="조선일보명조" panose="02030304000000000000" pitchFamily="18" charset="-127"/>
              </a:rPr>
              <a:t>크롤링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 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된 데이터를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 MariaDB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에 저장</a:t>
            </a:r>
            <a:endParaRPr lang="en-US" altLang="ko-KR" sz="1500" kern="100" dirty="0">
              <a:latin typeface="+mn-ea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ko-KR" altLang="ko-KR" sz="1500" kern="100" dirty="0">
              <a:latin typeface="+mn-ea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1400" b="1" kern="100" dirty="0">
                <a:latin typeface="+mn-ea"/>
                <a:cs typeface="조선일보명조" panose="02030304000000000000" pitchFamily="18" charset="-127"/>
              </a:rPr>
              <a:t>[4] (</a:t>
            </a:r>
            <a:r>
              <a:rPr lang="ko-KR" altLang="en-US" sz="1400" b="1" kern="100" dirty="0">
                <a:latin typeface="+mn-ea"/>
                <a:cs typeface="조선일보명조" panose="02030304000000000000" pitchFamily="18" charset="-127"/>
              </a:rPr>
              <a:t>데이터 저장</a:t>
            </a:r>
            <a:r>
              <a:rPr lang="en-US" altLang="ko-KR" sz="1400" b="1" kern="100" dirty="0">
                <a:latin typeface="+mn-ea"/>
                <a:cs typeface="조선일보명조" panose="02030304000000000000" pitchFamily="18" charset="-127"/>
              </a:rPr>
              <a:t>) 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Sqoop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을 이용하여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 MariaDB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에 저장된 데이터를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 HDFS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에 저장</a:t>
            </a:r>
            <a:endParaRPr lang="en-US" altLang="ko-KR" sz="1500" kern="100" dirty="0">
              <a:latin typeface="+mn-ea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ko-KR" altLang="ko-KR" sz="1500" kern="100" dirty="0">
              <a:latin typeface="+mn-ea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1400" b="1" kern="100" dirty="0">
                <a:latin typeface="+mn-ea"/>
                <a:cs typeface="조선일보명조" panose="02030304000000000000" pitchFamily="18" charset="-127"/>
              </a:rPr>
              <a:t>[5] (</a:t>
            </a:r>
            <a:r>
              <a:rPr lang="ko-KR" altLang="en-US" sz="1400" b="1" kern="100" dirty="0">
                <a:latin typeface="+mn-ea"/>
                <a:cs typeface="조선일보명조" panose="02030304000000000000" pitchFamily="18" charset="-127"/>
              </a:rPr>
              <a:t>데이터 분석 및 처리</a:t>
            </a:r>
            <a:r>
              <a:rPr lang="en-US" altLang="ko-KR" sz="1400" b="1" kern="100" dirty="0">
                <a:latin typeface="+mn-ea"/>
                <a:cs typeface="조선일보명조" panose="02030304000000000000" pitchFamily="18" charset="-127"/>
              </a:rPr>
              <a:t>) 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HDFS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에 업로드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 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된 데이터를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 Map/Reduce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과정을 통해 정규화</a:t>
            </a:r>
            <a:r>
              <a:rPr lang="ko-KR" altLang="en-US" sz="1500" kern="100" dirty="0">
                <a:latin typeface="+mn-ea"/>
                <a:cs typeface="조선일보명조" panose="02030304000000000000" pitchFamily="18" charset="-127"/>
              </a:rPr>
              <a:t>하고 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결과를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 HDFS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에 저</a:t>
            </a:r>
            <a:r>
              <a:rPr lang="ko-KR" altLang="en-US" sz="1500" kern="100" dirty="0">
                <a:latin typeface="+mn-ea"/>
                <a:cs typeface="조선일보명조" panose="02030304000000000000" pitchFamily="18" charset="-127"/>
              </a:rPr>
              <a:t>장</a:t>
            </a:r>
            <a:endParaRPr lang="en-US" altLang="ko-KR" sz="1500" kern="100" dirty="0">
              <a:latin typeface="+mn-ea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ko-KR" altLang="ko-KR" sz="1500" kern="100" dirty="0">
              <a:latin typeface="+mn-ea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1400" b="1" kern="100" dirty="0">
                <a:latin typeface="+mn-ea"/>
                <a:cs typeface="조선일보명조" panose="02030304000000000000" pitchFamily="18" charset="-127"/>
              </a:rPr>
              <a:t>[6] (</a:t>
            </a:r>
            <a:r>
              <a:rPr lang="ko-KR" altLang="en-US" sz="1400" b="1" kern="100" dirty="0">
                <a:latin typeface="+mn-ea"/>
                <a:cs typeface="조선일보명조" panose="02030304000000000000" pitchFamily="18" charset="-127"/>
              </a:rPr>
              <a:t>데이터 저장</a:t>
            </a:r>
            <a:r>
              <a:rPr lang="en-US" altLang="ko-KR" sz="1400" b="1" kern="100" dirty="0">
                <a:latin typeface="+mn-ea"/>
                <a:cs typeface="조선일보명조" panose="02030304000000000000" pitchFamily="18" charset="-127"/>
              </a:rPr>
              <a:t>) 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Sqoop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을 이용하여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 HDFS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에 저장된 정규화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 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된 데이터를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 MariaDB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에 저장</a:t>
            </a:r>
            <a:endParaRPr lang="en-US" altLang="ko-KR" sz="1500" kern="100" dirty="0">
              <a:latin typeface="+mn-ea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ko-KR" altLang="ko-KR" sz="1500" kern="100" dirty="0">
              <a:latin typeface="+mn-ea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1400" b="1" kern="100" dirty="0">
                <a:latin typeface="+mn-ea"/>
                <a:cs typeface="조선일보명조" panose="02030304000000000000" pitchFamily="18" charset="-127"/>
              </a:rPr>
              <a:t>[7] (</a:t>
            </a:r>
            <a:r>
              <a:rPr lang="ko-KR" altLang="en-US" sz="1400" b="1" kern="100" dirty="0">
                <a:latin typeface="+mn-ea"/>
                <a:cs typeface="조선일보명조" panose="02030304000000000000" pitchFamily="18" charset="-127"/>
              </a:rPr>
              <a:t>데이터 저장</a:t>
            </a:r>
            <a:r>
              <a:rPr lang="en-US" altLang="ko-KR" sz="1400" b="1" kern="100" dirty="0">
                <a:latin typeface="+mn-ea"/>
                <a:cs typeface="조선일보명조" panose="02030304000000000000" pitchFamily="18" charset="-127"/>
              </a:rPr>
              <a:t>) 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MariaDB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에 저장된 데이터를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 Python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으로 불러온다</a:t>
            </a:r>
            <a:r>
              <a:rPr lang="en-US" altLang="ko-KR" sz="1500" b="1" kern="100" dirty="0">
                <a:latin typeface="+mn-ea"/>
                <a:cs typeface="조선일보명조" panose="02030304000000000000" pitchFamily="18" charset="-127"/>
              </a:rPr>
              <a:t>. </a:t>
            </a:r>
          </a:p>
          <a:p>
            <a:pPr>
              <a:lnSpc>
                <a:spcPct val="107000"/>
              </a:lnSpc>
            </a:pPr>
            <a:endParaRPr lang="ko-KR" altLang="ko-KR" sz="1500" kern="100" dirty="0">
              <a:latin typeface="+mn-ea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1400" b="1" kern="100" dirty="0">
                <a:latin typeface="+mn-ea"/>
                <a:cs typeface="조선일보명조" panose="02030304000000000000" pitchFamily="18" charset="-127"/>
              </a:rPr>
              <a:t>[8] (</a:t>
            </a:r>
            <a:r>
              <a:rPr lang="ko-KR" altLang="en-US" sz="1400" b="1" kern="100" dirty="0">
                <a:latin typeface="+mn-ea"/>
                <a:cs typeface="조선일보명조" panose="02030304000000000000" pitchFamily="18" charset="-127"/>
              </a:rPr>
              <a:t>데이터 수집</a:t>
            </a:r>
            <a:r>
              <a:rPr lang="en-US" altLang="ko-KR" sz="1400" b="1" kern="100" dirty="0">
                <a:latin typeface="+mn-ea"/>
                <a:cs typeface="조선일보명조" panose="02030304000000000000" pitchFamily="18" charset="-127"/>
              </a:rPr>
              <a:t>) </a:t>
            </a:r>
            <a:r>
              <a:rPr lang="ko-KR" altLang="en-US" sz="1500" kern="100" dirty="0">
                <a:latin typeface="+mn-ea"/>
                <a:cs typeface="조선일보명조" panose="02030304000000000000" pitchFamily="18" charset="-127"/>
              </a:rPr>
              <a:t>비교할 데이터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(</a:t>
            </a:r>
            <a:r>
              <a:rPr lang="ko-KR" altLang="en-US" sz="1500" kern="100" dirty="0">
                <a:latin typeface="+mn-ea"/>
                <a:cs typeface="조선일보명조" panose="02030304000000000000" pitchFamily="18" charset="-127"/>
              </a:rPr>
              <a:t>선관위 데이터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) </a:t>
            </a:r>
            <a:r>
              <a:rPr lang="ko-KR" altLang="en-US" sz="1500" kern="100" dirty="0">
                <a:latin typeface="+mn-ea"/>
                <a:cs typeface="조선일보명조" panose="02030304000000000000" pitchFamily="18" charset="-127"/>
              </a:rPr>
              <a:t>수집</a:t>
            </a:r>
            <a:endParaRPr lang="en-US" altLang="ko-KR" sz="1200" kern="100" dirty="0">
              <a:latin typeface="+mn-ea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en-US" altLang="ko-KR" sz="1500" b="1" kern="100" dirty="0">
              <a:latin typeface="+mn-ea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1400" b="1" kern="100" dirty="0">
                <a:latin typeface="+mn-ea"/>
                <a:cs typeface="조선일보명조" panose="02030304000000000000" pitchFamily="18" charset="-127"/>
              </a:rPr>
              <a:t>[9]</a:t>
            </a:r>
            <a:r>
              <a:rPr lang="ko-KR" altLang="ko-KR" sz="1400" kern="100" dirty="0">
                <a:latin typeface="+mn-ea"/>
                <a:cs typeface="조선일보명조" panose="02030304000000000000" pitchFamily="18" charset="-127"/>
              </a:rPr>
              <a:t> </a:t>
            </a:r>
            <a:r>
              <a:rPr lang="en-US" altLang="ko-KR" sz="1400" b="1" kern="100" dirty="0">
                <a:latin typeface="+mn-ea"/>
                <a:cs typeface="조선일보명조" panose="02030304000000000000" pitchFamily="18" charset="-127"/>
              </a:rPr>
              <a:t>(</a:t>
            </a:r>
            <a:r>
              <a:rPr lang="ko-KR" altLang="en-US" sz="1400" b="1" kern="100" dirty="0">
                <a:latin typeface="+mn-ea"/>
                <a:cs typeface="조선일보명조" panose="02030304000000000000" pitchFamily="18" charset="-127"/>
              </a:rPr>
              <a:t>분석 및 표현</a:t>
            </a:r>
            <a:r>
              <a:rPr lang="en-US" altLang="ko-KR" sz="1400" b="1" kern="100" dirty="0">
                <a:latin typeface="+mn-ea"/>
                <a:cs typeface="조선일보명조" panose="02030304000000000000" pitchFamily="18" charset="-127"/>
              </a:rPr>
              <a:t>) 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불러온 데이터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(</a:t>
            </a:r>
            <a:r>
              <a:rPr lang="ko-KR" altLang="en-US" sz="1500" kern="100" dirty="0">
                <a:latin typeface="+mn-ea"/>
                <a:cs typeface="조선일보명조" panose="02030304000000000000" pitchFamily="18" charset="-127"/>
              </a:rPr>
              <a:t>선관위 데이터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, </a:t>
            </a:r>
            <a:r>
              <a:rPr lang="ko-KR" altLang="en-US" sz="1500" kern="100" dirty="0">
                <a:latin typeface="+mn-ea"/>
                <a:cs typeface="조선일보명조" panose="02030304000000000000" pitchFamily="18" charset="-127"/>
              </a:rPr>
              <a:t>정규화 데이터</a:t>
            </a:r>
            <a:r>
              <a:rPr lang="en-US" altLang="ko-KR" sz="1500" kern="100" dirty="0">
                <a:latin typeface="+mn-ea"/>
                <a:cs typeface="조선일보명조" panose="02030304000000000000" pitchFamily="18" charset="-127"/>
              </a:rPr>
              <a:t>)</a:t>
            </a:r>
            <a:r>
              <a:rPr lang="ko-KR" altLang="ko-KR" sz="1500" kern="100" dirty="0">
                <a:latin typeface="+mn-ea"/>
                <a:cs typeface="조선일보명조" panose="02030304000000000000" pitchFamily="18" charset="-127"/>
              </a:rPr>
              <a:t> 시각화</a:t>
            </a:r>
            <a:endParaRPr lang="ko-KR" altLang="ko-KR" sz="1500" b="1" kern="100" dirty="0">
              <a:latin typeface="+mn-ea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2C7D7-0764-44C8-98A0-4C62C6CA4089}"/>
              </a:ext>
            </a:extLst>
          </p:cNvPr>
          <p:cNvSpPr txBox="1"/>
          <p:nvPr/>
        </p:nvSpPr>
        <p:spPr>
          <a:xfrm>
            <a:off x="896818" y="4880877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데이터 수집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4BB87-6DF0-467C-9D58-487CD7A7A5A9}"/>
              </a:ext>
            </a:extLst>
          </p:cNvPr>
          <p:cNvSpPr txBox="1"/>
          <p:nvPr/>
        </p:nvSpPr>
        <p:spPr>
          <a:xfrm>
            <a:off x="3546820" y="3751136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데이터 저장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07C37-F194-4A03-A77A-9579F3139B53}"/>
              </a:ext>
            </a:extLst>
          </p:cNvPr>
          <p:cNvSpPr txBox="1"/>
          <p:nvPr/>
        </p:nvSpPr>
        <p:spPr>
          <a:xfrm>
            <a:off x="3546821" y="2896417"/>
            <a:ext cx="870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데이터 저장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7C67D-696F-4C3F-A4F9-0053047612AC}"/>
              </a:ext>
            </a:extLst>
          </p:cNvPr>
          <p:cNvSpPr txBox="1"/>
          <p:nvPr/>
        </p:nvSpPr>
        <p:spPr>
          <a:xfrm>
            <a:off x="1525974" y="4737850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데이터 저장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57C8A9-283C-4BB7-BF83-7691ED4732D4}"/>
              </a:ext>
            </a:extLst>
          </p:cNvPr>
          <p:cNvSpPr txBox="1"/>
          <p:nvPr/>
        </p:nvSpPr>
        <p:spPr>
          <a:xfrm>
            <a:off x="5654269" y="2814870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데이터 분석 및 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A0CE11-D75A-4366-B001-663F3DA9E85A}"/>
              </a:ext>
            </a:extLst>
          </p:cNvPr>
          <p:cNvSpPr txBox="1"/>
          <p:nvPr/>
        </p:nvSpPr>
        <p:spPr>
          <a:xfrm>
            <a:off x="701648" y="3173639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데이터 수집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8E1F5-DFDC-46BC-A6D8-1E00A8EF77EC}"/>
              </a:ext>
            </a:extLst>
          </p:cNvPr>
          <p:cNvSpPr txBox="1"/>
          <p:nvPr/>
        </p:nvSpPr>
        <p:spPr>
          <a:xfrm>
            <a:off x="919261" y="3778976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데이터 저장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1BEC83F-21A8-4FCC-858A-0E712BE31B83}"/>
              </a:ext>
            </a:extLst>
          </p:cNvPr>
          <p:cNvSpPr txBox="1"/>
          <p:nvPr/>
        </p:nvSpPr>
        <p:spPr>
          <a:xfrm>
            <a:off x="39120" y="4657423"/>
            <a:ext cx="960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분석 및 표현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</p:spTree>
    <p:extLst>
      <p:ext uri="{BB962C8B-B14F-4D97-AF65-F5344CB8AC3E}">
        <p14:creationId xmlns:p14="http://schemas.microsoft.com/office/powerpoint/2010/main" val="1952262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Application of API</a:t>
            </a:r>
            <a:endParaRPr lang="en-US" altLang="ko-KR" sz="24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349623" y="1560464"/>
            <a:ext cx="447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Twitter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API</a:t>
            </a:r>
            <a:r>
              <a:rPr lang="ko-KR" altLang="en-US" sz="2000" b="1" dirty="0"/>
              <a:t> 발급</a:t>
            </a:r>
            <a:r>
              <a:rPr lang="en-US" altLang="ko-KR" sz="2000" b="1" dirty="0"/>
              <a:t>-1(</a:t>
            </a:r>
            <a:r>
              <a:rPr lang="ko-KR" altLang="en-US" sz="2000" b="1" dirty="0"/>
              <a:t>개발자 등록</a:t>
            </a:r>
            <a:r>
              <a:rPr lang="en-US" altLang="ko-KR" sz="2000" b="1" dirty="0"/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16474AF-2110-4C55-BA6D-7B1AA5635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9" y="2579933"/>
            <a:ext cx="3067050" cy="628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25CE78-5897-4210-927B-F9E68457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574" y="5781269"/>
            <a:ext cx="4476750" cy="628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0C7CD8-B3F6-4726-A80C-37C7CACB4B26}"/>
              </a:ext>
            </a:extLst>
          </p:cNvPr>
          <p:cNvSpPr txBox="1"/>
          <p:nvPr/>
        </p:nvSpPr>
        <p:spPr>
          <a:xfrm>
            <a:off x="2193361" y="325136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개발자 등록 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7A711D-8C55-4283-922F-B1E2BE5E14E3}"/>
              </a:ext>
            </a:extLst>
          </p:cNvPr>
          <p:cNvSpPr/>
          <p:nvPr/>
        </p:nvSpPr>
        <p:spPr>
          <a:xfrm>
            <a:off x="10321406" y="6408647"/>
            <a:ext cx="1386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개발자 등록 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14D2B6-5F16-458C-929F-C8C654618E49}"/>
              </a:ext>
            </a:extLst>
          </p:cNvPr>
          <p:cNvSpPr txBox="1"/>
          <p:nvPr/>
        </p:nvSpPr>
        <p:spPr>
          <a:xfrm>
            <a:off x="412376" y="1949093"/>
            <a:ext cx="456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*</a:t>
            </a:r>
            <a:r>
              <a:rPr lang="ko-KR" altLang="en-US" sz="1400" dirty="0">
                <a:solidFill>
                  <a:srgbClr val="FF0000"/>
                </a:solidFill>
              </a:rPr>
              <a:t>트위터 개발자 사이트에 가입된 상태에서만 발급가능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400" dirty="0"/>
              <a:t>*</a:t>
            </a:r>
            <a:r>
              <a:rPr lang="ko-KR" altLang="en-US" sz="1400" dirty="0"/>
              <a:t>트위터 개발자 사이트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https://developer.twitter.com/</a:t>
            </a:r>
            <a:endParaRPr lang="ko-KR" altLang="en-US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78AFAA-BE00-45F7-840B-81FFA9500D5E}"/>
              </a:ext>
            </a:extLst>
          </p:cNvPr>
          <p:cNvSpPr/>
          <p:nvPr/>
        </p:nvSpPr>
        <p:spPr>
          <a:xfrm>
            <a:off x="621506" y="2744235"/>
            <a:ext cx="671513" cy="318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472C36A-EFE1-4406-924F-8930362DD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30" y="3929133"/>
            <a:ext cx="3228038" cy="131445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AC53DEF6-3661-4B6F-9526-1B5DD4D6EDEB}"/>
              </a:ext>
            </a:extLst>
          </p:cNvPr>
          <p:cNvCxnSpPr>
            <a:cxnSpLocks/>
            <a:stCxn id="17" idx="1"/>
            <a:endCxn id="23" idx="1"/>
          </p:cNvCxnSpPr>
          <p:nvPr/>
        </p:nvCxnSpPr>
        <p:spPr>
          <a:xfrm rot="10800000" flipV="1">
            <a:off x="475131" y="2894258"/>
            <a:ext cx="38099" cy="1692102"/>
          </a:xfrm>
          <a:prstGeom prst="bentConnector3">
            <a:avLst>
              <a:gd name="adj1" fmla="val 70001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550A68-3253-4CF1-B8E1-A10378854E62}"/>
              </a:ext>
            </a:extLst>
          </p:cNvPr>
          <p:cNvSpPr/>
          <p:nvPr/>
        </p:nvSpPr>
        <p:spPr>
          <a:xfrm>
            <a:off x="475129" y="5075073"/>
            <a:ext cx="615484" cy="168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246B748-C38D-45B6-A4F3-D02B9DD6F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9795" y="3929133"/>
            <a:ext cx="2813655" cy="26669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2FE5332-61CA-4B41-BC2D-6528FA71D1ED}"/>
              </a:ext>
            </a:extLst>
          </p:cNvPr>
          <p:cNvCxnSpPr>
            <a:cxnSpLocks/>
          </p:cNvCxnSpPr>
          <p:nvPr/>
        </p:nvCxnSpPr>
        <p:spPr>
          <a:xfrm>
            <a:off x="3734341" y="4586360"/>
            <a:ext cx="2861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42CFC87-A348-4C05-A90B-528AFE875EE2}"/>
              </a:ext>
            </a:extLst>
          </p:cNvPr>
          <p:cNvSpPr/>
          <p:nvPr/>
        </p:nvSpPr>
        <p:spPr>
          <a:xfrm>
            <a:off x="6910532" y="3922008"/>
            <a:ext cx="5181180" cy="1478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500" b="1" dirty="0"/>
              <a:t>User profile – </a:t>
            </a:r>
            <a:r>
              <a:rPr lang="ko-KR" altLang="en-US" sz="1500" b="1" dirty="0"/>
              <a:t>핸드폰 번호와 이메일 주소 업데이트</a:t>
            </a:r>
            <a:endParaRPr lang="en-US" altLang="ko-KR" sz="1500" b="1" dirty="0"/>
          </a:p>
          <a:p>
            <a:r>
              <a:rPr lang="en-US" altLang="ko-KR" sz="1500" b="1" dirty="0"/>
              <a:t>Account details – </a:t>
            </a:r>
            <a:r>
              <a:rPr lang="ko-KR" altLang="en-US" sz="1500" b="1" dirty="0"/>
              <a:t>계정 정보 선택 입력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단체 </a:t>
            </a:r>
            <a:r>
              <a:rPr lang="en-US" altLang="ko-KR" sz="1500" b="1" dirty="0"/>
              <a:t>or </a:t>
            </a:r>
            <a:r>
              <a:rPr lang="ko-KR" altLang="en-US" sz="1500" b="1" dirty="0"/>
              <a:t>개인</a:t>
            </a:r>
            <a:endParaRPr lang="en-US" altLang="ko-KR" sz="1500" b="1" dirty="0"/>
          </a:p>
          <a:p>
            <a:r>
              <a:rPr lang="en-US" altLang="ko-KR" sz="1500" b="1" dirty="0"/>
              <a:t>Use case details – </a:t>
            </a:r>
            <a:r>
              <a:rPr lang="ko-KR" altLang="en-US" sz="1500" b="1" dirty="0"/>
              <a:t>개발자 계정 목적과 용도 입력</a:t>
            </a:r>
            <a:endParaRPr lang="en-US" altLang="ko-KR" sz="1500" b="1" dirty="0"/>
          </a:p>
          <a:p>
            <a:r>
              <a:rPr lang="en-US" altLang="ko-KR" sz="1500" b="1" dirty="0"/>
              <a:t>Terms of service – </a:t>
            </a:r>
            <a:r>
              <a:rPr lang="ko-KR" altLang="en-US" sz="1500" b="1" dirty="0"/>
              <a:t>트위터 개발자 정책 동의</a:t>
            </a:r>
            <a:endParaRPr lang="en-US" altLang="ko-KR" sz="1500" b="1" dirty="0"/>
          </a:p>
          <a:p>
            <a:r>
              <a:rPr lang="en-US" altLang="ko-KR" sz="1500" b="1" dirty="0"/>
              <a:t>Email verification – </a:t>
            </a:r>
            <a:r>
              <a:rPr lang="ko-KR" altLang="en-US" sz="1500" b="1" dirty="0"/>
              <a:t>이메일 확인</a:t>
            </a:r>
            <a:endParaRPr lang="en-US" altLang="ko-KR" sz="15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776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 Search API based the 19</a:t>
            </a:r>
            <a:r>
              <a:rPr lang="en-US" altLang="ko-KR" sz="1600" b="1" baseline="300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 Vote Analysis</a:t>
            </a:r>
          </a:p>
        </p:txBody>
      </p:sp>
    </p:spTree>
    <p:extLst>
      <p:ext uri="{BB962C8B-B14F-4D97-AF65-F5344CB8AC3E}">
        <p14:creationId xmlns:p14="http://schemas.microsoft.com/office/powerpoint/2010/main" val="858883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8005</Words>
  <Application>Microsoft Office PowerPoint</Application>
  <PresentationFormat>와이드스크린</PresentationFormat>
  <Paragraphs>823</Paragraphs>
  <Slides>53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나눔바른고딕</vt:lpstr>
      <vt:lpstr>맑은 고딕</vt:lpstr>
      <vt:lpstr>조선일보명조</vt:lpstr>
      <vt:lpstr>휴먼명조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T-SA.py</vt:lpstr>
      <vt:lpstr> 1. TWITTER </vt:lpstr>
      <vt:lpstr>PowerPoint 프레젠테이션</vt:lpstr>
      <vt:lpstr> 2. DATABASE </vt:lpstr>
      <vt:lpstr>PowerPoint 프레젠테이션</vt:lpstr>
      <vt:lpstr>PowerPoint 프레젠테이션</vt:lpstr>
      <vt:lpstr>PowerPoint 프레젠테이션</vt:lpstr>
      <vt:lpstr>PowerPoint 프레젠테이션</vt:lpstr>
      <vt:lpstr>3. HADOOP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VISUALIZATION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yunhyuck</dc:creator>
  <cp:lastModifiedBy>chosun</cp:lastModifiedBy>
  <cp:revision>471</cp:revision>
  <dcterms:created xsi:type="dcterms:W3CDTF">2019-05-01T02:18:31Z</dcterms:created>
  <dcterms:modified xsi:type="dcterms:W3CDTF">2019-06-02T01:03:24Z</dcterms:modified>
</cp:coreProperties>
</file>